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4" r:id="rId2"/>
    <p:sldId id="271" r:id="rId3"/>
    <p:sldId id="273" r:id="rId4"/>
    <p:sldId id="272" r:id="rId5"/>
    <p:sldId id="305" r:id="rId6"/>
    <p:sldId id="256" r:id="rId7"/>
    <p:sldId id="257" r:id="rId8"/>
    <p:sldId id="258" r:id="rId9"/>
    <p:sldId id="275" r:id="rId10"/>
    <p:sldId id="259" r:id="rId11"/>
    <p:sldId id="276" r:id="rId12"/>
    <p:sldId id="277" r:id="rId13"/>
    <p:sldId id="261" r:id="rId14"/>
    <p:sldId id="289" r:id="rId15"/>
    <p:sldId id="290" r:id="rId16"/>
    <p:sldId id="278" r:id="rId17"/>
    <p:sldId id="269" r:id="rId18"/>
    <p:sldId id="287" r:id="rId19"/>
    <p:sldId id="302" r:id="rId20"/>
    <p:sldId id="291" r:id="rId21"/>
    <p:sldId id="292" r:id="rId22"/>
    <p:sldId id="293" r:id="rId23"/>
    <p:sldId id="294" r:id="rId24"/>
    <p:sldId id="295" r:id="rId25"/>
    <p:sldId id="296" r:id="rId26"/>
    <p:sldId id="303" r:id="rId27"/>
    <p:sldId id="297" r:id="rId28"/>
    <p:sldId id="298" r:id="rId29"/>
    <p:sldId id="301" r:id="rId30"/>
    <p:sldId id="304" r:id="rId31"/>
    <p:sldId id="279" r:id="rId32"/>
    <p:sldId id="280" r:id="rId33"/>
    <p:sldId id="281" r:id="rId34"/>
    <p:sldId id="283" r:id="rId35"/>
    <p:sldId id="284" r:id="rId36"/>
    <p:sldId id="28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0" autoAdjust="0"/>
    <p:restoredTop sz="83202" autoAdjust="0"/>
  </p:normalViewPr>
  <p:slideViewPr>
    <p:cSldViewPr snapToGrid="0">
      <p:cViewPr varScale="1">
        <p:scale>
          <a:sx n="79" d="100"/>
          <a:sy n="79" d="100"/>
        </p:scale>
        <p:origin x="60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D923E-59B6-4D76-8E59-B7AC2AC4244C}" type="datetimeFigureOut">
              <a:rPr lang="en-US" smtClean="0"/>
              <a:t>2/27/2015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7AE7B-FAED-4D50-B452-BDD5B7A6741E}" type="slidenum">
              <a:rPr lang="en-US" smtClean="0"/>
              <a:t>‹#›</a:t>
            </a:fld>
            <a:endParaRPr lang="en-US"/>
          </a:p>
        </p:txBody>
      </p:sp>
    </p:spTree>
    <p:extLst>
      <p:ext uri="{BB962C8B-B14F-4D97-AF65-F5344CB8AC3E}">
        <p14:creationId xmlns:p14="http://schemas.microsoft.com/office/powerpoint/2010/main" val="2578313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C659FB-C2A2-441C-8DC4-97E0D9555906}" type="slidenum">
              <a:rPr lang="en-US"/>
              <a:pPr/>
              <a:t>1</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4688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C7D45F-FB59-4B1C-B5A6-1DF32FDED979}" type="slidenum">
              <a:rPr lang="en-US" smtClean="0"/>
              <a:pPr/>
              <a:t>12</a:t>
            </a:fld>
            <a:endParaRPr lang="en-US"/>
          </a:p>
        </p:txBody>
      </p:sp>
    </p:spTree>
    <p:extLst>
      <p:ext uri="{BB962C8B-B14F-4D97-AF65-F5344CB8AC3E}">
        <p14:creationId xmlns:p14="http://schemas.microsoft.com/office/powerpoint/2010/main" val="3369729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order to meet the goals of this mission, several WG loiter zones were vetted both around existing meteorological and oceanographic buoys allowing for correlative data, as well as in data void regions. These locations were spread across the eastern GOM to increase the chances of intercepting a tropical cyclone, and initially included: buoy 42036 (28.5°N, 84.52°W); buoy 42040 (29.21°N, 88.21°W); buoy 42039 (28.79°N, 86.01°W); and a data void region (26.00°N, 84.00°W), with a possible maneuver later to 24.87°N, 82.95°W in the vicinity of CMAN PLSF1 in the Dry Tortugas. </a:t>
            </a:r>
          </a:p>
          <a:p>
            <a:endParaRPr lang="en-US" dirty="0"/>
          </a:p>
        </p:txBody>
      </p:sp>
      <p:sp>
        <p:nvSpPr>
          <p:cNvPr id="4" name="Slide Number Placeholder 3"/>
          <p:cNvSpPr>
            <a:spLocks noGrp="1"/>
          </p:cNvSpPr>
          <p:nvPr>
            <p:ph type="sldNum" sz="quarter" idx="10"/>
          </p:nvPr>
        </p:nvSpPr>
        <p:spPr/>
        <p:txBody>
          <a:bodyPr/>
          <a:lstStyle/>
          <a:p>
            <a:fld id="{6FB7AE7B-FAED-4D50-B452-BDD5B7A6741E}" type="slidenum">
              <a:rPr lang="en-US" smtClean="0"/>
              <a:t>13</a:t>
            </a:fld>
            <a:endParaRPr lang="en-US"/>
          </a:p>
        </p:txBody>
      </p:sp>
    </p:spTree>
    <p:extLst>
      <p:ext uri="{BB962C8B-B14F-4D97-AF65-F5344CB8AC3E}">
        <p14:creationId xmlns:p14="http://schemas.microsoft.com/office/powerpoint/2010/main" val="585112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7AE7B-FAED-4D50-B452-BDD5B7A6741E}" type="slidenum">
              <a:rPr lang="en-US" smtClean="0"/>
              <a:t>18</a:t>
            </a:fld>
            <a:endParaRPr lang="en-US"/>
          </a:p>
        </p:txBody>
      </p:sp>
    </p:spTree>
    <p:extLst>
      <p:ext uri="{BB962C8B-B14F-4D97-AF65-F5344CB8AC3E}">
        <p14:creationId xmlns:p14="http://schemas.microsoft.com/office/powerpoint/2010/main" val="13417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C7D45F-FB59-4B1C-B5A6-1DF32FDED979}" type="slidenum">
              <a:rPr lang="en-US" smtClean="0"/>
              <a:pPr/>
              <a:t>31</a:t>
            </a:fld>
            <a:endParaRPr lang="en-US"/>
          </a:p>
        </p:txBody>
      </p:sp>
    </p:spTree>
    <p:extLst>
      <p:ext uri="{BB962C8B-B14F-4D97-AF65-F5344CB8AC3E}">
        <p14:creationId xmlns:p14="http://schemas.microsoft.com/office/powerpoint/2010/main" val="204876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C7D45F-FB59-4B1C-B5A6-1DF32FDED979}" type="slidenum">
              <a:rPr lang="en-US" smtClean="0"/>
              <a:pPr/>
              <a:t>2</a:t>
            </a:fld>
            <a:endParaRPr lang="en-US"/>
          </a:p>
        </p:txBody>
      </p:sp>
    </p:spTree>
    <p:extLst>
      <p:ext uri="{BB962C8B-B14F-4D97-AF65-F5344CB8AC3E}">
        <p14:creationId xmlns:p14="http://schemas.microsoft.com/office/powerpoint/2010/main" val="333252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 full wave spectra data and raw ADCP data is recorded for more in-depth and higher resolution post-processing. </a:t>
            </a:r>
            <a:endParaRPr lang="en-US" dirty="0" smtClean="0"/>
          </a:p>
          <a:p>
            <a:endParaRPr lang="en-US" dirty="0"/>
          </a:p>
        </p:txBody>
      </p:sp>
      <p:sp>
        <p:nvSpPr>
          <p:cNvPr id="4" name="Slide Number Placeholder 3"/>
          <p:cNvSpPr>
            <a:spLocks noGrp="1"/>
          </p:cNvSpPr>
          <p:nvPr>
            <p:ph type="sldNum" sz="quarter" idx="10"/>
          </p:nvPr>
        </p:nvSpPr>
        <p:spPr/>
        <p:txBody>
          <a:bodyPr/>
          <a:lstStyle/>
          <a:p>
            <a:fld id="{CBC7D45F-FB59-4B1C-B5A6-1DF32FDED979}" type="slidenum">
              <a:rPr lang="en-US" smtClean="0"/>
              <a:pPr/>
              <a:t>3</a:t>
            </a:fld>
            <a:endParaRPr lang="en-US"/>
          </a:p>
        </p:txBody>
      </p:sp>
    </p:spTree>
    <p:extLst>
      <p:ext uri="{BB962C8B-B14F-4D97-AF65-F5344CB8AC3E}">
        <p14:creationId xmlns:p14="http://schemas.microsoft.com/office/powerpoint/2010/main" val="2879542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C7D45F-FB59-4B1C-B5A6-1DF32FDED979}" type="slidenum">
              <a:rPr lang="en-US" smtClean="0"/>
              <a:pPr/>
              <a:t>4</a:t>
            </a:fld>
            <a:endParaRPr lang="en-US"/>
          </a:p>
        </p:txBody>
      </p:sp>
    </p:spTree>
    <p:extLst>
      <p:ext uri="{BB962C8B-B14F-4D97-AF65-F5344CB8AC3E}">
        <p14:creationId xmlns:p14="http://schemas.microsoft.com/office/powerpoint/2010/main" val="3595454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wave energy for propulsion through the synergistic alternating thrust of wave action on the floating vehicle and mechanical wings 6 m below the vehicle</a:t>
            </a:r>
          </a:p>
          <a:p>
            <a:endParaRPr lang="en-US" sz="120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The fins installed on the glider convert the orbital motion of the wave into a horizontal force</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B7AE7B-FAED-4D50-B452-BDD5B7A6741E}" type="slidenum">
              <a:rPr lang="en-US" smtClean="0"/>
              <a:t>5</a:t>
            </a:fld>
            <a:endParaRPr lang="en-US"/>
          </a:p>
        </p:txBody>
      </p:sp>
    </p:spTree>
    <p:extLst>
      <p:ext uri="{BB962C8B-B14F-4D97-AF65-F5344CB8AC3E}">
        <p14:creationId xmlns:p14="http://schemas.microsoft.com/office/powerpoint/2010/main" val="3601804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power for SV2 sensors, core communications and the navigation systems come from batteries re-charged via solar panels (80W collection rate, 40W peak power).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to near real-time data delivery, full resolution data is archived onboard the WG’s sensor management computer using solid-state memory for post-deployment download.  For example, full wave spectra data and raw ADCP data is recorded for more in-depth and higher resolution post-processing. </a:t>
            </a:r>
            <a:endParaRPr lang="en-US" dirty="0"/>
          </a:p>
        </p:txBody>
      </p:sp>
      <p:sp>
        <p:nvSpPr>
          <p:cNvPr id="4" name="Slide Number Placeholder 3"/>
          <p:cNvSpPr>
            <a:spLocks noGrp="1"/>
          </p:cNvSpPr>
          <p:nvPr>
            <p:ph type="sldNum" sz="quarter" idx="10"/>
          </p:nvPr>
        </p:nvSpPr>
        <p:spPr/>
        <p:txBody>
          <a:bodyPr/>
          <a:lstStyle/>
          <a:p>
            <a:fld id="{6FB7AE7B-FAED-4D50-B452-BDD5B7A6741E}" type="slidenum">
              <a:rPr lang="en-US" smtClean="0"/>
              <a:t>6</a:t>
            </a:fld>
            <a:endParaRPr lang="en-US"/>
          </a:p>
        </p:txBody>
      </p:sp>
    </p:spTree>
    <p:extLst>
      <p:ext uri="{BB962C8B-B14F-4D97-AF65-F5344CB8AC3E}">
        <p14:creationId xmlns:p14="http://schemas.microsoft.com/office/powerpoint/2010/main" val="2708496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C7D45F-FB59-4B1C-B5A6-1DF32FDED979}" type="slidenum">
              <a:rPr lang="en-US" smtClean="0"/>
              <a:pPr/>
              <a:t>9</a:t>
            </a:fld>
            <a:endParaRPr lang="en-US"/>
          </a:p>
        </p:txBody>
      </p:sp>
    </p:spTree>
    <p:extLst>
      <p:ext uri="{BB962C8B-B14F-4D97-AF65-F5344CB8AC3E}">
        <p14:creationId xmlns:p14="http://schemas.microsoft.com/office/powerpoint/2010/main" val="3382671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Planning the mission must take into consideration strong currents, sea state, oil rig locations, shipping lanes, political boundaries, ocean forecasts, weather forecasts, tropical cyclone climatology, and WG speed. The team agreed to an eastern GOM surveillance because forward motion can be challenging against currents stronger than 1 ms</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for the SV2 platform in the central GOM Loop Current region, there were traffic considerations for oil rig/shipping activity, it is an entrance region for tropical cyclones, and climatology favored tropical cyclone tracks in that area.</a:t>
            </a:r>
            <a:endParaRPr lang="en-US" dirty="0"/>
          </a:p>
        </p:txBody>
      </p:sp>
      <p:sp>
        <p:nvSpPr>
          <p:cNvPr id="4" name="Slide Number Placeholder 3"/>
          <p:cNvSpPr>
            <a:spLocks noGrp="1"/>
          </p:cNvSpPr>
          <p:nvPr>
            <p:ph type="sldNum" sz="quarter" idx="10"/>
          </p:nvPr>
        </p:nvSpPr>
        <p:spPr/>
        <p:txBody>
          <a:bodyPr/>
          <a:lstStyle/>
          <a:p>
            <a:fld id="{6FB7AE7B-FAED-4D50-B452-BDD5B7A6741E}" type="slidenum">
              <a:rPr lang="en-US" smtClean="0"/>
              <a:t>10</a:t>
            </a:fld>
            <a:endParaRPr lang="en-US"/>
          </a:p>
        </p:txBody>
      </p:sp>
    </p:spTree>
    <p:extLst>
      <p:ext uri="{BB962C8B-B14F-4D97-AF65-F5344CB8AC3E}">
        <p14:creationId xmlns:p14="http://schemas.microsoft.com/office/powerpoint/2010/main" val="3486889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C7D45F-FB59-4B1C-B5A6-1DF32FDED979}" type="slidenum">
              <a:rPr lang="en-US" smtClean="0"/>
              <a:pPr/>
              <a:t>11</a:t>
            </a:fld>
            <a:endParaRPr lang="en-US"/>
          </a:p>
        </p:txBody>
      </p:sp>
    </p:spTree>
    <p:extLst>
      <p:ext uri="{BB962C8B-B14F-4D97-AF65-F5344CB8AC3E}">
        <p14:creationId xmlns:p14="http://schemas.microsoft.com/office/powerpoint/2010/main" val="505366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B664BD-E05F-4092-9F80-6F97207CBD60}" type="datetime1">
              <a:rPr lang="en-US" smtClean="0"/>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80742-E3CF-41A9-8D59-D8824802E221}" type="slidenum">
              <a:rPr lang="en-US" smtClean="0"/>
              <a:t>‹#›</a:t>
            </a:fld>
            <a:endParaRPr lang="en-US"/>
          </a:p>
        </p:txBody>
      </p:sp>
    </p:spTree>
    <p:extLst>
      <p:ext uri="{BB962C8B-B14F-4D97-AF65-F5344CB8AC3E}">
        <p14:creationId xmlns:p14="http://schemas.microsoft.com/office/powerpoint/2010/main" val="294566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13C9B-33C2-41EE-AB03-E5E98B59569B}" type="datetime1">
              <a:rPr lang="en-US" smtClean="0"/>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80742-E3CF-41A9-8D59-D8824802E221}" type="slidenum">
              <a:rPr lang="en-US" smtClean="0"/>
              <a:t>‹#›</a:t>
            </a:fld>
            <a:endParaRPr lang="en-US"/>
          </a:p>
        </p:txBody>
      </p:sp>
    </p:spTree>
    <p:extLst>
      <p:ext uri="{BB962C8B-B14F-4D97-AF65-F5344CB8AC3E}">
        <p14:creationId xmlns:p14="http://schemas.microsoft.com/office/powerpoint/2010/main" val="4220280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F1A7F9-5E1B-4361-BF56-85410C340C28}" type="datetime1">
              <a:rPr lang="en-US" smtClean="0"/>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80742-E3CF-41A9-8D59-D8824802E221}" type="slidenum">
              <a:rPr lang="en-US" smtClean="0"/>
              <a:t>‹#›</a:t>
            </a:fld>
            <a:endParaRPr lang="en-US"/>
          </a:p>
        </p:txBody>
      </p:sp>
    </p:spTree>
    <p:extLst>
      <p:ext uri="{BB962C8B-B14F-4D97-AF65-F5344CB8AC3E}">
        <p14:creationId xmlns:p14="http://schemas.microsoft.com/office/powerpoint/2010/main" val="716118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53775C-9FE5-4138-920D-006595D8586E}" type="datetime1">
              <a:rPr lang="en-US" smtClean="0"/>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80742-E3CF-41A9-8D59-D8824802E221}" type="slidenum">
              <a:rPr lang="en-US" smtClean="0"/>
              <a:t>‹#›</a:t>
            </a:fld>
            <a:endParaRPr lang="en-US"/>
          </a:p>
        </p:txBody>
      </p:sp>
    </p:spTree>
    <p:extLst>
      <p:ext uri="{BB962C8B-B14F-4D97-AF65-F5344CB8AC3E}">
        <p14:creationId xmlns:p14="http://schemas.microsoft.com/office/powerpoint/2010/main" val="3380866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F0390F-BDF4-43B1-8B1E-BC67C0107F22}" type="datetime1">
              <a:rPr lang="en-US" smtClean="0"/>
              <a:t>2/27/2015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A80742-E3CF-41A9-8D59-D8824802E221}" type="slidenum">
              <a:rPr lang="en-US" smtClean="0"/>
              <a:t>‹#›</a:t>
            </a:fld>
            <a:endParaRPr lang="en-US"/>
          </a:p>
        </p:txBody>
      </p:sp>
    </p:spTree>
    <p:extLst>
      <p:ext uri="{BB962C8B-B14F-4D97-AF65-F5344CB8AC3E}">
        <p14:creationId xmlns:p14="http://schemas.microsoft.com/office/powerpoint/2010/main" val="278944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2C52FA-2C1A-4FAE-8E64-CD0D160FDF34}" type="datetime1">
              <a:rPr lang="en-US" smtClean="0"/>
              <a:t>2/27/2015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80742-E3CF-41A9-8D59-D8824802E221}" type="slidenum">
              <a:rPr lang="en-US" smtClean="0"/>
              <a:t>‹#›</a:t>
            </a:fld>
            <a:endParaRPr lang="en-US"/>
          </a:p>
        </p:txBody>
      </p:sp>
    </p:spTree>
    <p:extLst>
      <p:ext uri="{BB962C8B-B14F-4D97-AF65-F5344CB8AC3E}">
        <p14:creationId xmlns:p14="http://schemas.microsoft.com/office/powerpoint/2010/main" val="270262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8A0C35-A1E8-4F65-8CC4-00304AE2ABE1}" type="datetime1">
              <a:rPr lang="en-US" smtClean="0"/>
              <a:t>2/27/2015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A80742-E3CF-41A9-8D59-D8824802E221}" type="slidenum">
              <a:rPr lang="en-US" smtClean="0"/>
              <a:t>‹#›</a:t>
            </a:fld>
            <a:endParaRPr lang="en-US"/>
          </a:p>
        </p:txBody>
      </p:sp>
    </p:spTree>
    <p:extLst>
      <p:ext uri="{BB962C8B-B14F-4D97-AF65-F5344CB8AC3E}">
        <p14:creationId xmlns:p14="http://schemas.microsoft.com/office/powerpoint/2010/main" val="867871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C109A8-74E2-4238-9DA0-9256626F2B59}" type="datetime1">
              <a:rPr lang="en-US" smtClean="0"/>
              <a:t>2/27/2015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A80742-E3CF-41A9-8D59-D8824802E221}" type="slidenum">
              <a:rPr lang="en-US" smtClean="0"/>
              <a:t>‹#›</a:t>
            </a:fld>
            <a:endParaRPr lang="en-US"/>
          </a:p>
        </p:txBody>
      </p:sp>
    </p:spTree>
    <p:extLst>
      <p:ext uri="{BB962C8B-B14F-4D97-AF65-F5344CB8AC3E}">
        <p14:creationId xmlns:p14="http://schemas.microsoft.com/office/powerpoint/2010/main" val="311324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E04DE-3C1A-456A-9451-519D5C12FB1C}" type="datetime1">
              <a:rPr lang="en-US" smtClean="0"/>
              <a:t>2/27/2015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A80742-E3CF-41A9-8D59-D8824802E221}" type="slidenum">
              <a:rPr lang="en-US" smtClean="0"/>
              <a:t>‹#›</a:t>
            </a:fld>
            <a:endParaRPr lang="en-US"/>
          </a:p>
        </p:txBody>
      </p:sp>
    </p:spTree>
    <p:extLst>
      <p:ext uri="{BB962C8B-B14F-4D97-AF65-F5344CB8AC3E}">
        <p14:creationId xmlns:p14="http://schemas.microsoft.com/office/powerpoint/2010/main" val="1045817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D42838-3D2D-4F1C-A4B5-2CED6A50B4B2}" type="datetime1">
              <a:rPr lang="en-US" smtClean="0"/>
              <a:t>2/27/2015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80742-E3CF-41A9-8D59-D8824802E221}" type="slidenum">
              <a:rPr lang="en-US" smtClean="0"/>
              <a:t>‹#›</a:t>
            </a:fld>
            <a:endParaRPr lang="en-US"/>
          </a:p>
        </p:txBody>
      </p:sp>
    </p:spTree>
    <p:extLst>
      <p:ext uri="{BB962C8B-B14F-4D97-AF65-F5344CB8AC3E}">
        <p14:creationId xmlns:p14="http://schemas.microsoft.com/office/powerpoint/2010/main" val="3604048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B51115-01F8-47C0-9270-DBD314DC2B06}" type="datetime1">
              <a:rPr lang="en-US" smtClean="0"/>
              <a:t>2/27/2015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A80742-E3CF-41A9-8D59-D8824802E221}" type="slidenum">
              <a:rPr lang="en-US" smtClean="0"/>
              <a:t>‹#›</a:t>
            </a:fld>
            <a:endParaRPr lang="en-US"/>
          </a:p>
        </p:txBody>
      </p:sp>
    </p:spTree>
    <p:extLst>
      <p:ext uri="{BB962C8B-B14F-4D97-AF65-F5344CB8AC3E}">
        <p14:creationId xmlns:p14="http://schemas.microsoft.com/office/powerpoint/2010/main" val="1843308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0C2C08-A541-416D-9E09-7D94F6C023A0}" type="datetime1">
              <a:rPr lang="en-US" smtClean="0"/>
              <a:t>2/27/2015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80742-E3CF-41A9-8D59-D8824802E221}" type="slidenum">
              <a:rPr lang="en-US" smtClean="0"/>
              <a:t>‹#›</a:t>
            </a:fld>
            <a:endParaRPr lang="en-US"/>
          </a:p>
        </p:txBody>
      </p:sp>
    </p:spTree>
    <p:extLst>
      <p:ext uri="{BB962C8B-B14F-4D97-AF65-F5344CB8AC3E}">
        <p14:creationId xmlns:p14="http://schemas.microsoft.com/office/powerpoint/2010/main" val="992129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sea-seek.com/" TargetMode="Externa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e5RhkjzYbCU&amp;feature=youtu.b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235413" y="494490"/>
            <a:ext cx="10126493" cy="944563"/>
          </a:xfrm>
        </p:spPr>
        <p:txBody>
          <a:bodyPr>
            <a:normAutofit fontScale="90000"/>
          </a:bodyPr>
          <a:lstStyle/>
          <a:p>
            <a:r>
              <a:rPr lang="en-US" sz="3200" b="1" dirty="0"/>
              <a:t>A Review of the 2014 Gulf of Mexico Wave Glider® Field Program</a:t>
            </a:r>
          </a:p>
        </p:txBody>
      </p:sp>
      <p:sp>
        <p:nvSpPr>
          <p:cNvPr id="22531" name="Rectangle 3"/>
          <p:cNvSpPr>
            <a:spLocks noGrp="1" noChangeArrowheads="1"/>
          </p:cNvSpPr>
          <p:nvPr>
            <p:ph type="body" idx="1"/>
          </p:nvPr>
        </p:nvSpPr>
        <p:spPr>
          <a:xfrm>
            <a:off x="0" y="1676399"/>
            <a:ext cx="12192000" cy="4967591"/>
          </a:xfrm>
        </p:spPr>
        <p:txBody>
          <a:bodyPr>
            <a:normAutofit lnSpcReduction="10000"/>
          </a:bodyPr>
          <a:lstStyle/>
          <a:p>
            <a:pPr marL="812800" indent="-812800" algn="ctr">
              <a:lnSpc>
                <a:spcPct val="80000"/>
              </a:lnSpc>
              <a:buNone/>
            </a:pPr>
            <a:endParaRPr lang="en-US" dirty="0"/>
          </a:p>
          <a:p>
            <a:pPr marL="0" indent="0" algn="ctr">
              <a:buNone/>
            </a:pPr>
            <a:r>
              <a:rPr lang="en-US" sz="2400" dirty="0"/>
              <a:t>Pat Fitzpatrick, Yee Lau, Robert Moorhead, Adam Skarke</a:t>
            </a:r>
          </a:p>
          <a:p>
            <a:pPr marL="0" indent="0" algn="ctr">
              <a:buNone/>
            </a:pPr>
            <a:r>
              <a:rPr lang="en-US" sz="2400" i="1" dirty="0"/>
              <a:t>Mississippi State University</a:t>
            </a:r>
          </a:p>
          <a:p>
            <a:pPr marL="0" indent="0" algn="ctr">
              <a:buNone/>
            </a:pPr>
            <a:endParaRPr lang="en-US" sz="2400" i="1" dirty="0"/>
          </a:p>
          <a:p>
            <a:pPr marL="0" indent="0" algn="ctr">
              <a:buNone/>
            </a:pPr>
            <a:r>
              <a:rPr lang="en-US" sz="2400" dirty="0"/>
              <a:t>Daniel Merritt, Keith Kreider, Chris Brown, Ryan </a:t>
            </a:r>
            <a:r>
              <a:rPr lang="it-IT" sz="2400" dirty="0"/>
              <a:t>Carlon, Graham Hine, Teri Lampoudi</a:t>
            </a:r>
          </a:p>
          <a:p>
            <a:pPr marL="0" indent="0" algn="ctr">
              <a:buNone/>
            </a:pPr>
            <a:r>
              <a:rPr lang="it-IT" sz="2400" i="1" dirty="0"/>
              <a:t>Liquid </a:t>
            </a:r>
            <a:r>
              <a:rPr lang="en-US" sz="2400" i="1" dirty="0"/>
              <a:t>Robotics, Inc.</a:t>
            </a:r>
          </a:p>
          <a:p>
            <a:pPr marL="0" indent="0" algn="ctr">
              <a:buNone/>
            </a:pPr>
            <a:endParaRPr lang="en-US" sz="2400" i="1" dirty="0"/>
          </a:p>
          <a:p>
            <a:pPr marL="0" indent="0" algn="ctr">
              <a:buNone/>
            </a:pPr>
            <a:r>
              <a:rPr lang="en-US" sz="2400" dirty="0"/>
              <a:t>Alan Leonardi </a:t>
            </a:r>
          </a:p>
          <a:p>
            <a:pPr marL="0" indent="0" algn="ctr">
              <a:buNone/>
            </a:pPr>
            <a:r>
              <a:rPr lang="en-US" sz="2400" i="1" dirty="0"/>
              <a:t>NOAA/OAR/ Ocean Exploration and </a:t>
            </a:r>
            <a:r>
              <a:rPr lang="en-US" sz="2400" i="1" dirty="0" smtClean="0"/>
              <a:t>Research</a:t>
            </a:r>
          </a:p>
          <a:p>
            <a:pPr marL="0" indent="0">
              <a:lnSpc>
                <a:spcPct val="110000"/>
              </a:lnSpc>
              <a:buNone/>
            </a:pPr>
            <a:endParaRPr lang="en-US" sz="2400" dirty="0"/>
          </a:p>
          <a:p>
            <a:pPr marL="0" indent="-812800">
              <a:lnSpc>
                <a:spcPct val="110000"/>
              </a:lnSpc>
              <a:spcBef>
                <a:spcPts val="0"/>
              </a:spcBef>
              <a:buNone/>
            </a:pPr>
            <a:r>
              <a:rPr lang="en-US" sz="2000" dirty="0" smtClean="0">
                <a:solidFill>
                  <a:srgbClr val="C00000"/>
                </a:solidFill>
              </a:rPr>
              <a:t>Funded </a:t>
            </a:r>
            <a:r>
              <a:rPr lang="en-US" sz="2000" dirty="0">
                <a:solidFill>
                  <a:srgbClr val="C00000"/>
                </a:solidFill>
              </a:rPr>
              <a:t>by the Sandy Supplemental Internal Competition for Instruments and Observing </a:t>
            </a:r>
            <a:r>
              <a:rPr lang="en-US" sz="2000" dirty="0" smtClean="0">
                <a:solidFill>
                  <a:srgbClr val="C00000"/>
                </a:solidFill>
              </a:rPr>
              <a:t>Systems</a:t>
            </a:r>
          </a:p>
          <a:p>
            <a:pPr marL="0" indent="-812800">
              <a:lnSpc>
                <a:spcPct val="110000"/>
              </a:lnSpc>
              <a:spcBef>
                <a:spcPts val="0"/>
              </a:spcBef>
              <a:buNone/>
            </a:pPr>
            <a:r>
              <a:rPr lang="en-US" sz="2000" dirty="0" smtClean="0">
                <a:solidFill>
                  <a:srgbClr val="C00000"/>
                </a:solidFill>
              </a:rPr>
              <a:t>under </a:t>
            </a:r>
            <a:r>
              <a:rPr lang="en-US" sz="2000" dirty="0">
                <a:solidFill>
                  <a:srgbClr val="C00000"/>
                </a:solidFill>
              </a:rPr>
              <a:t>NOAA </a:t>
            </a:r>
            <a:r>
              <a:rPr lang="en-US" sz="2000" dirty="0" smtClean="0">
                <a:solidFill>
                  <a:srgbClr val="C00000"/>
                </a:solidFill>
              </a:rPr>
              <a:t>Grant NA14OAR4830128</a:t>
            </a:r>
          </a:p>
          <a:p>
            <a:pPr marL="812800" indent="-812800" algn="ctr">
              <a:lnSpc>
                <a:spcPct val="110000"/>
              </a:lnSpc>
              <a:spcBef>
                <a:spcPts val="0"/>
              </a:spcBef>
              <a:buNone/>
            </a:pPr>
            <a:endParaRPr lang="en-US" sz="2000" dirty="0">
              <a:solidFill>
                <a:srgbClr val="C00000"/>
              </a:solidFill>
            </a:endParaRPr>
          </a:p>
          <a:p>
            <a:pPr marL="812800" indent="-812800" algn="ctr">
              <a:lnSpc>
                <a:spcPct val="80000"/>
              </a:lnSpc>
              <a:buNone/>
            </a:pPr>
            <a:endParaRPr lang="en-US" dirty="0"/>
          </a:p>
        </p:txBody>
      </p:sp>
      <p:sp>
        <p:nvSpPr>
          <p:cNvPr id="2" name="Slide Number Placeholder 1"/>
          <p:cNvSpPr>
            <a:spLocks noGrp="1"/>
          </p:cNvSpPr>
          <p:nvPr>
            <p:ph type="sldNum" sz="quarter" idx="12"/>
          </p:nvPr>
        </p:nvSpPr>
        <p:spPr/>
        <p:txBody>
          <a:bodyPr/>
          <a:lstStyle/>
          <a:p>
            <a:fld id="{87A80742-E3CF-41A9-8D59-D8824802E221}" type="slidenum">
              <a:rPr lang="en-US" smtClean="0"/>
              <a:t>1</a:t>
            </a:fld>
            <a:endParaRPr lang="en-US"/>
          </a:p>
        </p:txBody>
      </p:sp>
    </p:spTree>
    <p:extLst>
      <p:ext uri="{BB962C8B-B14F-4D97-AF65-F5344CB8AC3E}">
        <p14:creationId xmlns:p14="http://schemas.microsoft.com/office/powerpoint/2010/main" val="420657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347" y="1271865"/>
            <a:ext cx="11822811" cy="5356670"/>
          </a:xfrm>
          <a:prstGeom prst="rect">
            <a:avLst/>
          </a:prstGeom>
        </p:spPr>
      </p:pic>
      <p:sp>
        <p:nvSpPr>
          <p:cNvPr id="3" name="Slide Number Placeholder 2"/>
          <p:cNvSpPr>
            <a:spLocks noGrp="1"/>
          </p:cNvSpPr>
          <p:nvPr>
            <p:ph type="sldNum" sz="quarter" idx="12"/>
          </p:nvPr>
        </p:nvSpPr>
        <p:spPr/>
        <p:txBody>
          <a:bodyPr/>
          <a:lstStyle/>
          <a:p>
            <a:fld id="{87A80742-E3CF-41A9-8D59-D8824802E221}" type="slidenum">
              <a:rPr lang="en-US" smtClean="0"/>
              <a:t>10</a:t>
            </a:fld>
            <a:endParaRPr lang="en-US"/>
          </a:p>
        </p:txBody>
      </p:sp>
      <p:sp>
        <p:nvSpPr>
          <p:cNvPr id="4" name="TextBox 3"/>
          <p:cNvSpPr txBox="1"/>
          <p:nvPr/>
        </p:nvSpPr>
        <p:spPr>
          <a:xfrm>
            <a:off x="-83895" y="108485"/>
            <a:ext cx="12739580" cy="1077218"/>
          </a:xfrm>
          <a:prstGeom prst="rect">
            <a:avLst/>
          </a:prstGeom>
          <a:noFill/>
        </p:spPr>
        <p:txBody>
          <a:bodyPr wrap="square" rtlCol="0">
            <a:spAutoFit/>
          </a:bodyPr>
          <a:lstStyle/>
          <a:p>
            <a:pPr algn="ctr"/>
            <a:r>
              <a:rPr lang="en-US" sz="2800" b="1" dirty="0" smtClean="0"/>
              <a:t>Initial plan and loitering waypoints</a:t>
            </a:r>
            <a:endParaRPr lang="en-US" dirty="0"/>
          </a:p>
          <a:p>
            <a:r>
              <a:rPr lang="en-US" dirty="0" smtClean="0"/>
              <a:t>Must consider currents</a:t>
            </a:r>
            <a:r>
              <a:rPr lang="en-US" dirty="0"/>
              <a:t>, </a:t>
            </a:r>
            <a:r>
              <a:rPr lang="en-US" dirty="0" smtClean="0"/>
              <a:t>oil </a:t>
            </a:r>
            <a:r>
              <a:rPr lang="en-US" dirty="0"/>
              <a:t>rig locations, shipping lanes, political </a:t>
            </a:r>
            <a:r>
              <a:rPr lang="en-US" dirty="0" smtClean="0"/>
              <a:t>boundaries, model guidance, and </a:t>
            </a:r>
            <a:r>
              <a:rPr lang="en-US" dirty="0"/>
              <a:t>tropical cyclone </a:t>
            </a:r>
            <a:r>
              <a:rPr lang="en-US" dirty="0" smtClean="0"/>
              <a:t>climatology. The </a:t>
            </a:r>
            <a:r>
              <a:rPr lang="en-US" dirty="0"/>
              <a:t>team agreed to an eastern </a:t>
            </a:r>
            <a:r>
              <a:rPr lang="en-US" dirty="0" smtClean="0"/>
              <a:t>Gulf of Mexico surveillance with a spread of WGs off N. Gulf (G11), off Tampa (G10), and off SW FL (G12)</a:t>
            </a:r>
            <a:endParaRPr lang="en-US" dirty="0"/>
          </a:p>
        </p:txBody>
      </p:sp>
    </p:spTree>
    <p:extLst>
      <p:ext uri="{BB962C8B-B14F-4D97-AF65-F5344CB8AC3E}">
        <p14:creationId xmlns:p14="http://schemas.microsoft.com/office/powerpoint/2010/main" val="1371255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84826" y="152401"/>
            <a:ext cx="11011710" cy="1754326"/>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smtClean="0"/>
              <a:t>Initial loitering plan</a:t>
            </a:r>
            <a:endParaRPr lang="en-US" sz="2400" b="1" dirty="0"/>
          </a:p>
          <a:p>
            <a:pPr marL="342900" indent="-342900">
              <a:lnSpc>
                <a:spcPct val="90000"/>
              </a:lnSpc>
              <a:spcBef>
                <a:spcPct val="50000"/>
              </a:spcBef>
              <a:buFont typeface="Wingdings" pitchFamily="2" charset="2"/>
              <a:buChar char="§"/>
            </a:pPr>
            <a:r>
              <a:rPr lang="en-US" sz="2000" dirty="0" smtClean="0"/>
              <a:t>G10 targeted buoy 42036 (offshore Tampa), with stops at 42040 and 42039 </a:t>
            </a:r>
            <a:endParaRPr lang="en-US" sz="2000" i="1" dirty="0"/>
          </a:p>
          <a:p>
            <a:pPr marL="342900" indent="-342900">
              <a:lnSpc>
                <a:spcPct val="90000"/>
              </a:lnSpc>
              <a:spcBef>
                <a:spcPct val="50000"/>
              </a:spcBef>
              <a:buFont typeface="Wingdings" pitchFamily="2" charset="2"/>
              <a:buChar char="§"/>
            </a:pPr>
            <a:r>
              <a:rPr lang="en-US" sz="2000" dirty="0" smtClean="0"/>
              <a:t>G11 targeted buoy 42039 and 42040  (N. Gulf)</a:t>
            </a:r>
          </a:p>
          <a:p>
            <a:pPr marL="342900" indent="-342900">
              <a:lnSpc>
                <a:spcPct val="90000"/>
              </a:lnSpc>
              <a:spcBef>
                <a:spcPct val="50000"/>
              </a:spcBef>
              <a:buFont typeface="Wingdings" pitchFamily="2" charset="2"/>
              <a:buChar char="§"/>
            </a:pPr>
            <a:r>
              <a:rPr lang="en-US" sz="2000" dirty="0" smtClean="0"/>
              <a:t>G12 targeted data void region around non-functioning buoys 42034 and 42003 (SW FL)</a:t>
            </a:r>
          </a:p>
        </p:txBody>
      </p:sp>
      <p:sp>
        <p:nvSpPr>
          <p:cNvPr id="2" name="Slide Number Placeholder 1"/>
          <p:cNvSpPr>
            <a:spLocks noGrp="1"/>
          </p:cNvSpPr>
          <p:nvPr>
            <p:ph type="sldNum" sz="quarter" idx="12"/>
          </p:nvPr>
        </p:nvSpPr>
        <p:spPr/>
        <p:txBody>
          <a:bodyPr/>
          <a:lstStyle/>
          <a:p>
            <a:fld id="{87A80742-E3CF-41A9-8D59-D8824802E221}" type="slidenum">
              <a:rPr lang="en-US" smtClean="0"/>
              <a:t>11</a:t>
            </a:fld>
            <a:endParaRPr lang="en-US"/>
          </a:p>
        </p:txBody>
      </p:sp>
      <p:sp>
        <p:nvSpPr>
          <p:cNvPr id="5" name="Text Box 2"/>
          <p:cNvSpPr txBox="1">
            <a:spLocks noChangeArrowheads="1"/>
          </p:cNvSpPr>
          <p:nvPr/>
        </p:nvSpPr>
        <p:spPr bwMode="auto">
          <a:xfrm>
            <a:off x="184826" y="2230877"/>
            <a:ext cx="11099260" cy="3600986"/>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smtClean="0"/>
              <a:t>Modifications to loitering plan during mission</a:t>
            </a:r>
            <a:endParaRPr lang="en-US" sz="2400" b="1" dirty="0"/>
          </a:p>
          <a:p>
            <a:pPr marL="342900" indent="-342900">
              <a:lnSpc>
                <a:spcPct val="90000"/>
              </a:lnSpc>
              <a:spcBef>
                <a:spcPct val="50000"/>
              </a:spcBef>
              <a:buFont typeface="Wingdings" pitchFamily="2" charset="2"/>
              <a:buChar char="§"/>
            </a:pPr>
            <a:r>
              <a:rPr lang="en-US" sz="2000" dirty="0" smtClean="0"/>
              <a:t>Sabotage or “accidental intercept” occurred to G11 twice around Buoy 42040 off Mississippi River. G11 renamed G14 after first sabotage.  </a:t>
            </a:r>
            <a:endParaRPr lang="en-US" sz="2000" i="1" dirty="0"/>
          </a:p>
          <a:p>
            <a:pPr marL="342900" indent="-342900">
              <a:lnSpc>
                <a:spcPct val="90000"/>
              </a:lnSpc>
              <a:spcBef>
                <a:spcPct val="50000"/>
              </a:spcBef>
              <a:buFont typeface="Wingdings" pitchFamily="2" charset="2"/>
              <a:buChar char="§"/>
            </a:pPr>
            <a:r>
              <a:rPr lang="en-US" sz="2000" dirty="0" smtClean="0"/>
              <a:t>G14 sent to buoy </a:t>
            </a:r>
            <a:r>
              <a:rPr lang="en-US" sz="2000" dirty="0"/>
              <a:t>42099 </a:t>
            </a:r>
            <a:r>
              <a:rPr lang="en-US" sz="2000" dirty="0" smtClean="0"/>
              <a:t>(wave and SST data only) off </a:t>
            </a:r>
            <a:r>
              <a:rPr lang="en-US" sz="2000" dirty="0"/>
              <a:t>central FL. </a:t>
            </a:r>
            <a:endParaRPr lang="en-US" sz="2000" dirty="0" smtClean="0"/>
          </a:p>
          <a:p>
            <a:pPr marL="342900" indent="-342900">
              <a:lnSpc>
                <a:spcPct val="90000"/>
              </a:lnSpc>
              <a:spcBef>
                <a:spcPct val="50000"/>
              </a:spcBef>
              <a:buFont typeface="Wingdings" pitchFamily="2" charset="2"/>
              <a:buChar char="§"/>
            </a:pPr>
            <a:r>
              <a:rPr lang="en-US" sz="2000" dirty="0" smtClean="0"/>
              <a:t>G10 weather instrument also damaged. Replaced</a:t>
            </a:r>
          </a:p>
          <a:p>
            <a:pPr marL="342900" indent="-342900">
              <a:lnSpc>
                <a:spcPct val="90000"/>
              </a:lnSpc>
              <a:spcBef>
                <a:spcPct val="50000"/>
              </a:spcBef>
              <a:buFont typeface="Wingdings" pitchFamily="2" charset="2"/>
              <a:buChar char="§"/>
            </a:pPr>
            <a:r>
              <a:rPr lang="en-US" sz="2000" dirty="0" smtClean="0"/>
              <a:t>G12 air temperature sensor failed. Another WG, dubbed GOM1, was in area from unrelated mission. GOM1 replaced G12.</a:t>
            </a:r>
          </a:p>
          <a:p>
            <a:pPr marL="342900" indent="-342900">
              <a:lnSpc>
                <a:spcPct val="90000"/>
              </a:lnSpc>
              <a:spcBef>
                <a:spcPct val="50000"/>
              </a:spcBef>
              <a:buFont typeface="Wingdings" pitchFamily="2" charset="2"/>
              <a:buChar char="§"/>
            </a:pPr>
            <a:r>
              <a:rPr lang="en-US" sz="2000" dirty="0" smtClean="0"/>
              <a:t>G14 and GOM1 moved west of Florida Keys before and during Tropical Storm Hanna</a:t>
            </a:r>
          </a:p>
          <a:p>
            <a:pPr marL="342900" indent="-342900">
              <a:lnSpc>
                <a:spcPct val="90000"/>
              </a:lnSpc>
              <a:spcBef>
                <a:spcPct val="50000"/>
              </a:spcBef>
              <a:buFont typeface="Wingdings" pitchFamily="2" charset="2"/>
              <a:buChar char="§"/>
            </a:pPr>
            <a:r>
              <a:rPr lang="en-US" sz="2000" dirty="0" smtClean="0"/>
              <a:t>At end of mission in late Nov., G10, G14, and GOM1 all loitered around buoy 42099</a:t>
            </a:r>
          </a:p>
        </p:txBody>
      </p:sp>
    </p:spTree>
    <p:extLst>
      <p:ext uri="{BB962C8B-B14F-4D97-AF65-F5344CB8AC3E}">
        <p14:creationId xmlns:p14="http://schemas.microsoft.com/office/powerpoint/2010/main" val="2130858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84826" y="152401"/>
            <a:ext cx="11011710" cy="800219"/>
          </a:xfrm>
          <a:prstGeom prst="rect">
            <a:avLst/>
          </a:prstGeom>
          <a:noFill/>
          <a:ln w="9525">
            <a:noFill/>
            <a:miter lim="800000"/>
            <a:headEnd/>
            <a:tailEnd/>
          </a:ln>
          <a:effectLst/>
        </p:spPr>
        <p:txBody>
          <a:bodyPr wrap="square">
            <a:spAutoFit/>
          </a:bodyPr>
          <a:lstStyle/>
          <a:p>
            <a:pPr marL="342900" indent="-342900">
              <a:lnSpc>
                <a:spcPct val="90000"/>
              </a:lnSpc>
              <a:spcBef>
                <a:spcPct val="50000"/>
              </a:spcBef>
              <a:buFont typeface="Wingdings" pitchFamily="2" charset="2"/>
              <a:buChar char="§"/>
            </a:pPr>
            <a:r>
              <a:rPr lang="en-US" sz="2000" dirty="0" smtClean="0"/>
              <a:t>G14 loitered west of Keys 10/25-11/18 </a:t>
            </a:r>
            <a:endParaRPr lang="en-US" sz="2000" i="1" dirty="0"/>
          </a:p>
          <a:p>
            <a:pPr marL="342900" indent="-342900">
              <a:lnSpc>
                <a:spcPct val="90000"/>
              </a:lnSpc>
              <a:spcBef>
                <a:spcPct val="50000"/>
              </a:spcBef>
              <a:buFont typeface="Wingdings" pitchFamily="2" charset="2"/>
              <a:buChar char="§"/>
            </a:pPr>
            <a:r>
              <a:rPr lang="en-US" sz="2000" dirty="0" smtClean="0"/>
              <a:t>GOM1 loitered west of Keys 10/23-11/3</a:t>
            </a:r>
          </a:p>
        </p:txBody>
      </p:sp>
      <p:sp>
        <p:nvSpPr>
          <p:cNvPr id="2" name="Slide Number Placeholder 1"/>
          <p:cNvSpPr>
            <a:spLocks noGrp="1"/>
          </p:cNvSpPr>
          <p:nvPr>
            <p:ph type="sldNum" sz="quarter" idx="12"/>
          </p:nvPr>
        </p:nvSpPr>
        <p:spPr/>
        <p:txBody>
          <a:bodyPr/>
          <a:lstStyle/>
          <a:p>
            <a:fld id="{87A80742-E3CF-41A9-8D59-D8824802E221}" type="slidenum">
              <a:rPr lang="en-US" smtClean="0"/>
              <a:t>12</a:t>
            </a:fld>
            <a:endParaRPr lang="en-US"/>
          </a:p>
        </p:txBody>
      </p:sp>
      <p:pic>
        <p:nvPicPr>
          <p:cNvPr id="3" name="Picture 2"/>
          <p:cNvPicPr>
            <a:picLocks noChangeAspect="1"/>
          </p:cNvPicPr>
          <p:nvPr/>
        </p:nvPicPr>
        <p:blipFill>
          <a:blip r:embed="rId3"/>
          <a:stretch>
            <a:fillRect/>
          </a:stretch>
        </p:blipFill>
        <p:spPr>
          <a:xfrm>
            <a:off x="0" y="1909358"/>
            <a:ext cx="8048054" cy="4822508"/>
          </a:xfrm>
          <a:prstGeom prst="rect">
            <a:avLst/>
          </a:prstGeom>
        </p:spPr>
      </p:pic>
      <p:sp>
        <p:nvSpPr>
          <p:cNvPr id="5" name="TextBox 4"/>
          <p:cNvSpPr txBox="1"/>
          <p:nvPr/>
        </p:nvSpPr>
        <p:spPr>
          <a:xfrm flipH="1">
            <a:off x="7428134" y="3783801"/>
            <a:ext cx="255619" cy="169277"/>
          </a:xfrm>
          <a:prstGeom prst="rect">
            <a:avLst/>
          </a:prstGeom>
          <a:solidFill>
            <a:schemeClr val="bg1"/>
          </a:solidFill>
        </p:spPr>
        <p:txBody>
          <a:bodyPr wrap="square" lIns="0" tIns="0" rIns="0" bIns="0" rtlCol="0">
            <a:spAutoFit/>
          </a:bodyPr>
          <a:lstStyle/>
          <a:p>
            <a:r>
              <a:rPr lang="en-US" sz="1100" dirty="0" smtClean="0"/>
              <a:t>G14</a:t>
            </a:r>
            <a:endParaRPr lang="en-US" sz="1100" dirty="0"/>
          </a:p>
        </p:txBody>
      </p:sp>
      <p:sp>
        <p:nvSpPr>
          <p:cNvPr id="7" name="TextBox 6"/>
          <p:cNvSpPr txBox="1"/>
          <p:nvPr/>
        </p:nvSpPr>
        <p:spPr>
          <a:xfrm flipH="1">
            <a:off x="7012527" y="3783802"/>
            <a:ext cx="389954" cy="169277"/>
          </a:xfrm>
          <a:prstGeom prst="rect">
            <a:avLst/>
          </a:prstGeom>
          <a:solidFill>
            <a:schemeClr val="bg1"/>
          </a:solidFill>
        </p:spPr>
        <p:txBody>
          <a:bodyPr wrap="square" lIns="0" tIns="0" rIns="0" bIns="0" rtlCol="0">
            <a:spAutoFit/>
          </a:bodyPr>
          <a:lstStyle/>
          <a:p>
            <a:r>
              <a:rPr lang="en-US" sz="1100" dirty="0" smtClean="0"/>
              <a:t>GOM1</a:t>
            </a:r>
            <a:endParaRPr lang="en-US" sz="1100" dirty="0"/>
          </a:p>
        </p:txBody>
      </p:sp>
    </p:spTree>
    <p:extLst>
      <p:ext uri="{BB962C8B-B14F-4D97-AF65-F5344CB8AC3E}">
        <p14:creationId xmlns:p14="http://schemas.microsoft.com/office/powerpoint/2010/main" val="37869077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825" y="89521"/>
            <a:ext cx="7067550" cy="5962650"/>
          </a:xfrm>
          <a:prstGeom prst="rect">
            <a:avLst/>
          </a:prstGeom>
        </p:spPr>
      </p:pic>
      <p:sp>
        <p:nvSpPr>
          <p:cNvPr id="3" name="Slide Number Placeholder 2"/>
          <p:cNvSpPr>
            <a:spLocks noGrp="1"/>
          </p:cNvSpPr>
          <p:nvPr>
            <p:ph type="sldNum" sz="quarter" idx="12"/>
          </p:nvPr>
        </p:nvSpPr>
        <p:spPr/>
        <p:txBody>
          <a:bodyPr/>
          <a:lstStyle/>
          <a:p>
            <a:fld id="{87A80742-E3CF-41A9-8D59-D8824802E221}" type="slidenum">
              <a:rPr lang="en-US" smtClean="0"/>
              <a:t>13</a:t>
            </a:fld>
            <a:endParaRPr lang="en-US"/>
          </a:p>
        </p:txBody>
      </p:sp>
      <p:sp>
        <p:nvSpPr>
          <p:cNvPr id="4" name="TextBox 3"/>
          <p:cNvSpPr txBox="1"/>
          <p:nvPr/>
        </p:nvSpPr>
        <p:spPr>
          <a:xfrm>
            <a:off x="218209" y="-76733"/>
            <a:ext cx="4634346" cy="7540526"/>
          </a:xfrm>
          <a:prstGeom prst="rect">
            <a:avLst/>
          </a:prstGeom>
          <a:noFill/>
        </p:spPr>
        <p:txBody>
          <a:bodyPr wrap="square" rtlCol="0">
            <a:spAutoFit/>
          </a:bodyPr>
          <a:lstStyle/>
          <a:p>
            <a:r>
              <a:rPr lang="en-US" sz="3200" dirty="0" smtClean="0"/>
              <a:t>Loitering periods</a:t>
            </a:r>
          </a:p>
          <a:p>
            <a:endParaRPr lang="en-US" sz="1000" dirty="0" smtClean="0"/>
          </a:p>
          <a:p>
            <a:r>
              <a:rPr lang="en-US" sz="1600" b="1" u="sng" dirty="0" smtClean="0"/>
              <a:t>G10</a:t>
            </a:r>
          </a:p>
          <a:p>
            <a:endParaRPr lang="en-US" sz="1000" b="1" u="sng" dirty="0"/>
          </a:p>
          <a:p>
            <a:r>
              <a:rPr lang="en-US" sz="1600" dirty="0" smtClean="0"/>
              <a:t>42040: 8/28-8/29</a:t>
            </a:r>
          </a:p>
          <a:p>
            <a:r>
              <a:rPr lang="en-US" sz="1600" dirty="0" smtClean="0"/>
              <a:t>42039: 9/2-9/5</a:t>
            </a:r>
          </a:p>
          <a:p>
            <a:r>
              <a:rPr lang="en-US" sz="1600" dirty="0" smtClean="0"/>
              <a:t>42036: 9/15-9/23; 10/11-11/21</a:t>
            </a:r>
          </a:p>
          <a:p>
            <a:r>
              <a:rPr lang="en-US" sz="1600" dirty="0" smtClean="0"/>
              <a:t>42099: 11/28-11/29</a:t>
            </a:r>
          </a:p>
          <a:p>
            <a:endParaRPr lang="en-US" sz="1000" dirty="0" smtClean="0"/>
          </a:p>
          <a:p>
            <a:r>
              <a:rPr lang="en-US" sz="1600" b="1" u="sng" dirty="0" smtClean="0"/>
              <a:t>G11 (renamed G14 on 9/11)</a:t>
            </a:r>
            <a:endParaRPr lang="en-US" sz="1600" b="1" u="sng" dirty="0"/>
          </a:p>
          <a:p>
            <a:endParaRPr lang="en-US" sz="1000" b="1" u="sng" dirty="0"/>
          </a:p>
          <a:p>
            <a:r>
              <a:rPr lang="en-US" sz="1600" dirty="0"/>
              <a:t>42040: </a:t>
            </a:r>
            <a:r>
              <a:rPr lang="en-US" sz="1600" dirty="0" smtClean="0"/>
              <a:t>9/1-9/5</a:t>
            </a:r>
            <a:endParaRPr lang="en-US" sz="1600" dirty="0"/>
          </a:p>
          <a:p>
            <a:endParaRPr lang="en-US" sz="1000" dirty="0"/>
          </a:p>
          <a:p>
            <a:r>
              <a:rPr lang="en-US" sz="1600" b="1" u="sng" dirty="0" smtClean="0"/>
              <a:t>G12 (discontinued 10/24, duties assumed by GOM1)</a:t>
            </a:r>
            <a:endParaRPr lang="en-US" sz="1600" b="1" u="sng" dirty="0"/>
          </a:p>
          <a:p>
            <a:endParaRPr lang="en-US" sz="1000" b="1" u="sng" dirty="0"/>
          </a:p>
          <a:p>
            <a:r>
              <a:rPr lang="en-US" sz="1600" dirty="0" smtClean="0"/>
              <a:t>42039: 9/1-9/2</a:t>
            </a:r>
            <a:endParaRPr lang="en-US" sz="1600" dirty="0"/>
          </a:p>
          <a:p>
            <a:r>
              <a:rPr lang="en-US" sz="1600" dirty="0" smtClean="0"/>
              <a:t>84W, 26N: 9/9-10/23</a:t>
            </a:r>
          </a:p>
          <a:p>
            <a:endParaRPr lang="en-US" sz="1000" dirty="0" smtClean="0"/>
          </a:p>
          <a:p>
            <a:r>
              <a:rPr lang="en-US" sz="1600" b="1" u="sng" dirty="0" smtClean="0"/>
              <a:t>G14</a:t>
            </a:r>
            <a:endParaRPr lang="en-US" sz="1600" b="1" u="sng" dirty="0"/>
          </a:p>
          <a:p>
            <a:endParaRPr lang="en-US" sz="1000" b="1" u="sng" dirty="0"/>
          </a:p>
          <a:p>
            <a:r>
              <a:rPr lang="en-US" sz="1600" dirty="0" smtClean="0"/>
              <a:t>42040: 9/14-9/19</a:t>
            </a:r>
          </a:p>
          <a:p>
            <a:r>
              <a:rPr lang="en-US" sz="1600" dirty="0" smtClean="0"/>
              <a:t>42099: 10/10-10/21</a:t>
            </a:r>
            <a:endParaRPr lang="en-US" sz="1600" dirty="0"/>
          </a:p>
          <a:p>
            <a:r>
              <a:rPr lang="en-US" sz="1600" dirty="0" smtClean="0"/>
              <a:t>“Hanna” 82.6W 25.1N: 10/25-11/18</a:t>
            </a:r>
          </a:p>
          <a:p>
            <a:r>
              <a:rPr lang="en-US" sz="1600" dirty="0"/>
              <a:t>42099: </a:t>
            </a:r>
            <a:r>
              <a:rPr lang="en-US" sz="1600" dirty="0" smtClean="0"/>
              <a:t>11/28-11/29</a:t>
            </a:r>
            <a:endParaRPr lang="en-US" sz="1600" dirty="0"/>
          </a:p>
          <a:p>
            <a:endParaRPr lang="en-US" sz="1000" dirty="0" smtClean="0"/>
          </a:p>
          <a:p>
            <a:r>
              <a:rPr lang="en-US" sz="1600" b="1" u="sng" dirty="0" smtClean="0"/>
              <a:t>GOM1</a:t>
            </a:r>
            <a:endParaRPr lang="en-US" sz="1600" b="1" u="sng" dirty="0"/>
          </a:p>
          <a:p>
            <a:endParaRPr lang="en-US" sz="1000" b="1" u="sng" dirty="0"/>
          </a:p>
          <a:p>
            <a:r>
              <a:rPr lang="en-US" sz="1600" dirty="0"/>
              <a:t>84N, 26W: </a:t>
            </a:r>
            <a:r>
              <a:rPr lang="en-US" sz="1600" dirty="0" smtClean="0"/>
              <a:t>10/14-10/21</a:t>
            </a:r>
            <a:endParaRPr lang="en-US" sz="1600" dirty="0"/>
          </a:p>
          <a:p>
            <a:r>
              <a:rPr lang="en-US" sz="1600" dirty="0" smtClean="0"/>
              <a:t>“</a:t>
            </a:r>
            <a:r>
              <a:rPr lang="en-US" sz="1600" dirty="0"/>
              <a:t>Hanna” </a:t>
            </a:r>
            <a:r>
              <a:rPr lang="en-US" sz="1600" dirty="0" smtClean="0"/>
              <a:t>83.8W 24.9N: 10/23-10/31</a:t>
            </a:r>
            <a:endParaRPr lang="en-US" sz="1600" dirty="0"/>
          </a:p>
          <a:p>
            <a:r>
              <a:rPr lang="en-US" sz="1600" dirty="0"/>
              <a:t>“Hanna” </a:t>
            </a:r>
            <a:r>
              <a:rPr lang="en-US" sz="1600" dirty="0" smtClean="0"/>
              <a:t>83.5W </a:t>
            </a:r>
            <a:r>
              <a:rPr lang="en-US" sz="1600" dirty="0"/>
              <a:t>24.9N: </a:t>
            </a:r>
            <a:r>
              <a:rPr lang="en-US" sz="1600" dirty="0" smtClean="0"/>
              <a:t>11/1-11/3</a:t>
            </a:r>
          </a:p>
          <a:p>
            <a:r>
              <a:rPr lang="en-US" sz="1600" dirty="0" smtClean="0"/>
              <a:t>42099: 11/9-11/29</a:t>
            </a:r>
            <a:endParaRPr lang="en-US" sz="1600" dirty="0"/>
          </a:p>
          <a:p>
            <a:endParaRPr lang="en-US" sz="1600" dirty="0" smtClean="0"/>
          </a:p>
          <a:p>
            <a:endParaRPr lang="en-US" sz="1600" dirty="0"/>
          </a:p>
        </p:txBody>
      </p:sp>
      <p:sp>
        <p:nvSpPr>
          <p:cNvPr id="5" name="TextBox 4"/>
          <p:cNvSpPr txBox="1"/>
          <p:nvPr/>
        </p:nvSpPr>
        <p:spPr>
          <a:xfrm>
            <a:off x="6535209" y="1849581"/>
            <a:ext cx="392736" cy="184666"/>
          </a:xfrm>
          <a:prstGeom prst="rect">
            <a:avLst/>
          </a:prstGeom>
          <a:solidFill>
            <a:schemeClr val="bg1"/>
          </a:solidFill>
        </p:spPr>
        <p:txBody>
          <a:bodyPr wrap="none" lIns="0" tIns="0" rIns="0" bIns="0" rtlCol="0">
            <a:spAutoFit/>
          </a:bodyPr>
          <a:lstStyle/>
          <a:p>
            <a:r>
              <a:rPr lang="en-US" sz="1200" dirty="0" smtClean="0"/>
              <a:t>42040</a:t>
            </a:r>
            <a:endParaRPr lang="en-US" sz="1200" dirty="0"/>
          </a:p>
        </p:txBody>
      </p:sp>
      <p:sp>
        <p:nvSpPr>
          <p:cNvPr id="7" name="TextBox 6"/>
          <p:cNvSpPr txBox="1"/>
          <p:nvPr/>
        </p:nvSpPr>
        <p:spPr>
          <a:xfrm>
            <a:off x="9711364" y="3165763"/>
            <a:ext cx="392736" cy="184666"/>
          </a:xfrm>
          <a:prstGeom prst="rect">
            <a:avLst/>
          </a:prstGeom>
          <a:solidFill>
            <a:schemeClr val="bg1"/>
          </a:solidFill>
        </p:spPr>
        <p:txBody>
          <a:bodyPr wrap="none" lIns="0" tIns="0" rIns="0" bIns="0" rtlCol="0">
            <a:spAutoFit/>
          </a:bodyPr>
          <a:lstStyle/>
          <a:p>
            <a:r>
              <a:rPr lang="en-US" sz="1200" dirty="0" smtClean="0"/>
              <a:t>42099</a:t>
            </a:r>
            <a:endParaRPr lang="en-US" sz="1200" dirty="0"/>
          </a:p>
        </p:txBody>
      </p:sp>
      <p:sp>
        <p:nvSpPr>
          <p:cNvPr id="8" name="TextBox 7"/>
          <p:cNvSpPr txBox="1"/>
          <p:nvPr/>
        </p:nvSpPr>
        <p:spPr>
          <a:xfrm>
            <a:off x="8271356" y="1823839"/>
            <a:ext cx="392736" cy="184666"/>
          </a:xfrm>
          <a:prstGeom prst="rect">
            <a:avLst/>
          </a:prstGeom>
          <a:solidFill>
            <a:schemeClr val="bg1"/>
          </a:solidFill>
        </p:spPr>
        <p:txBody>
          <a:bodyPr wrap="none" lIns="0" tIns="0" rIns="0" bIns="0" rtlCol="0">
            <a:spAutoFit/>
          </a:bodyPr>
          <a:lstStyle/>
          <a:p>
            <a:r>
              <a:rPr lang="en-US" sz="1200" dirty="0" smtClean="0"/>
              <a:t>42039</a:t>
            </a:r>
            <a:endParaRPr lang="en-US" sz="1200" dirty="0"/>
          </a:p>
        </p:txBody>
      </p:sp>
      <p:sp>
        <p:nvSpPr>
          <p:cNvPr id="9" name="TextBox 8"/>
          <p:cNvSpPr txBox="1"/>
          <p:nvPr/>
        </p:nvSpPr>
        <p:spPr>
          <a:xfrm>
            <a:off x="9219624" y="1980105"/>
            <a:ext cx="392736" cy="184666"/>
          </a:xfrm>
          <a:prstGeom prst="rect">
            <a:avLst/>
          </a:prstGeom>
          <a:solidFill>
            <a:schemeClr val="bg1"/>
          </a:solidFill>
        </p:spPr>
        <p:txBody>
          <a:bodyPr wrap="none" lIns="0" tIns="0" rIns="0" bIns="0" rtlCol="0">
            <a:spAutoFit/>
          </a:bodyPr>
          <a:lstStyle/>
          <a:p>
            <a:r>
              <a:rPr lang="en-US" sz="1200" dirty="0" smtClean="0"/>
              <a:t>42036</a:t>
            </a:r>
            <a:endParaRPr lang="en-US" sz="1200" dirty="0"/>
          </a:p>
        </p:txBody>
      </p:sp>
      <p:sp>
        <p:nvSpPr>
          <p:cNvPr id="10" name="TextBox 9"/>
          <p:cNvSpPr txBox="1"/>
          <p:nvPr/>
        </p:nvSpPr>
        <p:spPr>
          <a:xfrm>
            <a:off x="8520547" y="4005257"/>
            <a:ext cx="987136" cy="553998"/>
          </a:xfrm>
          <a:prstGeom prst="rect">
            <a:avLst/>
          </a:prstGeom>
          <a:solidFill>
            <a:schemeClr val="bg1"/>
          </a:solidFill>
        </p:spPr>
        <p:txBody>
          <a:bodyPr wrap="square" lIns="0" tIns="0" rIns="0" bIns="0" rtlCol="0">
            <a:spAutoFit/>
          </a:bodyPr>
          <a:lstStyle/>
          <a:p>
            <a:r>
              <a:rPr lang="en-US" sz="1200" dirty="0" smtClean="0"/>
              <a:t>Data void, near</a:t>
            </a:r>
          </a:p>
          <a:p>
            <a:r>
              <a:rPr lang="en-US" sz="1200" dirty="0"/>
              <a:t>f</a:t>
            </a:r>
            <a:r>
              <a:rPr lang="en-US" sz="1200" dirty="0" smtClean="0"/>
              <a:t>ormer 42034</a:t>
            </a:r>
          </a:p>
          <a:p>
            <a:r>
              <a:rPr lang="en-US" sz="1200" dirty="0"/>
              <a:t>a</a:t>
            </a:r>
            <a:r>
              <a:rPr lang="en-US" sz="1200" dirty="0" smtClean="0"/>
              <a:t>nd 42003</a:t>
            </a:r>
            <a:endParaRPr lang="en-US" sz="1200" dirty="0"/>
          </a:p>
        </p:txBody>
      </p:sp>
      <p:sp>
        <p:nvSpPr>
          <p:cNvPr id="11" name="TextBox 10"/>
          <p:cNvSpPr txBox="1"/>
          <p:nvPr/>
        </p:nvSpPr>
        <p:spPr>
          <a:xfrm>
            <a:off x="10104100" y="4980708"/>
            <a:ext cx="528991" cy="184666"/>
          </a:xfrm>
          <a:prstGeom prst="rect">
            <a:avLst/>
          </a:prstGeom>
          <a:solidFill>
            <a:schemeClr val="bg1"/>
          </a:solidFill>
        </p:spPr>
        <p:txBody>
          <a:bodyPr wrap="none" lIns="0" tIns="0" rIns="0" bIns="0" rtlCol="0">
            <a:spAutoFit/>
          </a:bodyPr>
          <a:lstStyle/>
          <a:p>
            <a:r>
              <a:rPr lang="en-US" sz="1200" dirty="0" smtClean="0"/>
              <a:t>“Hanna”</a:t>
            </a:r>
            <a:endParaRPr lang="en-US" sz="1200" dirty="0"/>
          </a:p>
        </p:txBody>
      </p:sp>
      <p:sp>
        <p:nvSpPr>
          <p:cNvPr id="12" name="TextBox 11"/>
          <p:cNvSpPr txBox="1"/>
          <p:nvPr/>
        </p:nvSpPr>
        <p:spPr>
          <a:xfrm>
            <a:off x="5692412" y="6126237"/>
            <a:ext cx="5157887" cy="369332"/>
          </a:xfrm>
          <a:prstGeom prst="rect">
            <a:avLst/>
          </a:prstGeom>
          <a:noFill/>
        </p:spPr>
        <p:txBody>
          <a:bodyPr wrap="none" rtlCol="0">
            <a:spAutoFit/>
          </a:bodyPr>
          <a:lstStyle/>
          <a:p>
            <a:r>
              <a:rPr lang="en-US" dirty="0" smtClean="0"/>
              <a:t>“Hanna” connotes northern fringe of tropical system </a:t>
            </a:r>
            <a:endParaRPr lang="en-US" dirty="0"/>
          </a:p>
        </p:txBody>
      </p:sp>
      <p:sp>
        <p:nvSpPr>
          <p:cNvPr id="13" name="TextBox 12"/>
          <p:cNvSpPr txBox="1"/>
          <p:nvPr/>
        </p:nvSpPr>
        <p:spPr>
          <a:xfrm>
            <a:off x="6508411" y="784885"/>
            <a:ext cx="1506182" cy="184666"/>
          </a:xfrm>
          <a:prstGeom prst="rect">
            <a:avLst/>
          </a:prstGeom>
          <a:solidFill>
            <a:schemeClr val="bg1"/>
          </a:solidFill>
        </p:spPr>
        <p:txBody>
          <a:bodyPr wrap="none" lIns="0" tIns="0" rIns="0" bIns="0" rtlCol="0">
            <a:spAutoFit/>
          </a:bodyPr>
          <a:lstStyle/>
          <a:p>
            <a:r>
              <a:rPr lang="en-US" sz="1200" dirty="0" smtClean="0"/>
              <a:t>Deployment  8/25/2014</a:t>
            </a:r>
            <a:endParaRPr lang="en-US" sz="1200" dirty="0"/>
          </a:p>
        </p:txBody>
      </p:sp>
      <p:sp>
        <p:nvSpPr>
          <p:cNvPr id="14" name="TextBox 13"/>
          <p:cNvSpPr txBox="1"/>
          <p:nvPr/>
        </p:nvSpPr>
        <p:spPr>
          <a:xfrm>
            <a:off x="10368595" y="2792978"/>
            <a:ext cx="1522853" cy="184666"/>
          </a:xfrm>
          <a:prstGeom prst="rect">
            <a:avLst/>
          </a:prstGeom>
          <a:solidFill>
            <a:schemeClr val="bg1"/>
          </a:solidFill>
        </p:spPr>
        <p:txBody>
          <a:bodyPr wrap="none" lIns="0" tIns="0" rIns="0" bIns="0" rtlCol="0">
            <a:spAutoFit/>
          </a:bodyPr>
          <a:lstStyle/>
          <a:p>
            <a:r>
              <a:rPr lang="en-US" sz="1200" dirty="0"/>
              <a:t>M</a:t>
            </a:r>
            <a:r>
              <a:rPr lang="en-US" sz="1200" dirty="0" smtClean="0"/>
              <a:t>ission ends 12/3/2014</a:t>
            </a:r>
            <a:endParaRPr lang="en-US" sz="1200" dirty="0"/>
          </a:p>
        </p:txBody>
      </p:sp>
    </p:spTree>
    <p:extLst>
      <p:ext uri="{BB962C8B-B14F-4D97-AF65-F5344CB8AC3E}">
        <p14:creationId xmlns:p14="http://schemas.microsoft.com/office/powerpoint/2010/main" val="867262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A80742-E3CF-41A9-8D59-D8824802E221}" type="slidenum">
              <a:rPr lang="en-US" smtClean="0"/>
              <a:t>14</a:t>
            </a:fld>
            <a:endParaRPr lang="en-US"/>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14" y="-975360"/>
            <a:ext cx="11567160" cy="783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728363" y="1963882"/>
            <a:ext cx="2974340" cy="2585323"/>
          </a:xfrm>
          <a:prstGeom prst="rect">
            <a:avLst/>
          </a:prstGeom>
          <a:noFill/>
        </p:spPr>
        <p:txBody>
          <a:bodyPr wrap="none" rtlCol="0">
            <a:spAutoFit/>
          </a:bodyPr>
          <a:lstStyle/>
          <a:p>
            <a:r>
              <a:rPr lang="en-US" dirty="0" smtClean="0"/>
              <a:t>Data provided real-time from</a:t>
            </a:r>
          </a:p>
          <a:p>
            <a:r>
              <a:rPr lang="en-US" dirty="0" smtClean="0"/>
              <a:t>MSU to NDBC</a:t>
            </a:r>
          </a:p>
          <a:p>
            <a:r>
              <a:rPr lang="en-US" dirty="0"/>
              <a:t>i</a:t>
            </a:r>
            <a:r>
              <a:rPr lang="en-US" dirty="0" smtClean="0"/>
              <a:t>n WMO FM-18 format</a:t>
            </a:r>
          </a:p>
          <a:p>
            <a:r>
              <a:rPr lang="en-US" dirty="0"/>
              <a:t>f</a:t>
            </a:r>
            <a:r>
              <a:rPr lang="en-US" dirty="0" smtClean="0"/>
              <a:t>or website display and GTS</a:t>
            </a:r>
          </a:p>
          <a:p>
            <a:r>
              <a:rPr lang="en-US" dirty="0" smtClean="0"/>
              <a:t>transmission</a:t>
            </a:r>
          </a:p>
          <a:p>
            <a:endParaRPr lang="en-US" dirty="0"/>
          </a:p>
          <a:p>
            <a:r>
              <a:rPr lang="en-US" dirty="0" smtClean="0"/>
              <a:t>Data also provided to GCOOS,</a:t>
            </a:r>
          </a:p>
          <a:p>
            <a:r>
              <a:rPr lang="en-US" dirty="0"/>
              <a:t>a</a:t>
            </a:r>
            <a:r>
              <a:rPr lang="en-US" dirty="0" smtClean="0"/>
              <a:t>nd setup for download</a:t>
            </a:r>
          </a:p>
          <a:p>
            <a:r>
              <a:rPr lang="en-US" dirty="0"/>
              <a:t>b</a:t>
            </a:r>
            <a:r>
              <a:rPr lang="en-US" dirty="0" smtClean="0"/>
              <a:t>y GFDL if ever needed</a:t>
            </a:r>
            <a:endParaRPr lang="en-US" dirty="0"/>
          </a:p>
        </p:txBody>
      </p:sp>
    </p:spTree>
    <p:extLst>
      <p:ext uri="{BB962C8B-B14F-4D97-AF65-F5344CB8AC3E}">
        <p14:creationId xmlns:p14="http://schemas.microsoft.com/office/powerpoint/2010/main" val="1820998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A80742-E3CF-41A9-8D59-D8824802E221}" type="slidenum">
              <a:rPr lang="en-US" smtClean="0"/>
              <a:t>15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20" y="135082"/>
            <a:ext cx="10927214" cy="6858000"/>
          </a:xfrm>
          <a:prstGeom prst="rect">
            <a:avLst/>
          </a:prstGeom>
        </p:spPr>
      </p:pic>
      <p:sp>
        <p:nvSpPr>
          <p:cNvPr id="4" name="TextBox 3"/>
          <p:cNvSpPr txBox="1"/>
          <p:nvPr/>
        </p:nvSpPr>
        <p:spPr>
          <a:xfrm>
            <a:off x="1995054" y="4229100"/>
            <a:ext cx="3445302" cy="1200329"/>
          </a:xfrm>
          <a:prstGeom prst="rect">
            <a:avLst/>
          </a:prstGeom>
          <a:solidFill>
            <a:schemeClr val="bg1"/>
          </a:solidFill>
        </p:spPr>
        <p:txBody>
          <a:bodyPr wrap="none" rtlCol="0">
            <a:spAutoFit/>
          </a:bodyPr>
          <a:lstStyle/>
          <a:p>
            <a:r>
              <a:rPr lang="en-US" dirty="0"/>
              <a:t>P</a:t>
            </a:r>
            <a:r>
              <a:rPr lang="en-US" dirty="0" smtClean="0"/>
              <a:t>rivate sector business who access</a:t>
            </a:r>
          </a:p>
          <a:p>
            <a:r>
              <a:rPr lang="en-US" dirty="0" smtClean="0"/>
              <a:t>NDBC also showed the data, such </a:t>
            </a:r>
            <a:endParaRPr lang="en-US" dirty="0"/>
          </a:p>
          <a:p>
            <a:r>
              <a:rPr lang="en-US" dirty="0"/>
              <a:t>a</a:t>
            </a:r>
            <a:r>
              <a:rPr lang="en-US" dirty="0" smtClean="0"/>
              <a:t>s WXWORX, Baron Weather, and</a:t>
            </a:r>
          </a:p>
          <a:p>
            <a:r>
              <a:rPr lang="en-US" dirty="0" smtClean="0">
                <a:hlinkClick r:id="rId3"/>
              </a:rPr>
              <a:t>www.sea-seek.com</a:t>
            </a:r>
            <a:r>
              <a:rPr lang="en-US" dirty="0" smtClean="0"/>
              <a:t> .</a:t>
            </a:r>
            <a:endParaRPr lang="en-US" dirty="0"/>
          </a:p>
        </p:txBody>
      </p:sp>
    </p:spTree>
    <p:extLst>
      <p:ext uri="{BB962C8B-B14F-4D97-AF65-F5344CB8AC3E}">
        <p14:creationId xmlns:p14="http://schemas.microsoft.com/office/powerpoint/2010/main" val="17918108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A80742-E3CF-41A9-8D59-D8824802E221}" type="slidenum">
              <a:rPr lang="en-US" smtClean="0"/>
              <a:t>16</a:t>
            </a:fld>
            <a:endParaRPr lang="en-US"/>
          </a:p>
        </p:txBody>
      </p:sp>
      <p:sp>
        <p:nvSpPr>
          <p:cNvPr id="3" name="Text Box 2"/>
          <p:cNvSpPr txBox="1">
            <a:spLocks noChangeArrowheads="1"/>
          </p:cNvSpPr>
          <p:nvPr/>
        </p:nvSpPr>
        <p:spPr bwMode="auto">
          <a:xfrm>
            <a:off x="661481" y="1942290"/>
            <a:ext cx="11011710" cy="461665"/>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smtClean="0">
                <a:solidFill>
                  <a:srgbClr val="C00000"/>
                </a:solidFill>
              </a:rPr>
              <a:t>Example data plots</a:t>
            </a:r>
            <a:endParaRPr lang="en-US" sz="2400" b="1" dirty="0">
              <a:solidFill>
                <a:srgbClr val="C00000"/>
              </a:solidFill>
            </a:endParaRPr>
          </a:p>
        </p:txBody>
      </p:sp>
    </p:spTree>
    <p:extLst>
      <p:ext uri="{BB962C8B-B14F-4D97-AF65-F5344CB8AC3E}">
        <p14:creationId xmlns:p14="http://schemas.microsoft.com/office/powerpoint/2010/main" val="2659575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92" y="1065075"/>
            <a:ext cx="6336792" cy="489661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781" y="1065075"/>
            <a:ext cx="6336792" cy="4896612"/>
          </a:xfrm>
          <a:prstGeom prst="rect">
            <a:avLst/>
          </a:prstGeom>
        </p:spPr>
      </p:pic>
      <p:sp>
        <p:nvSpPr>
          <p:cNvPr id="5" name="Text Box 2"/>
          <p:cNvSpPr txBox="1">
            <a:spLocks noChangeArrowheads="1"/>
          </p:cNvSpPr>
          <p:nvPr/>
        </p:nvSpPr>
        <p:spPr bwMode="auto">
          <a:xfrm>
            <a:off x="475845" y="175246"/>
            <a:ext cx="11011710" cy="461665"/>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a:solidFill>
                  <a:srgbClr val="C00000"/>
                </a:solidFill>
              </a:rPr>
              <a:t>E</a:t>
            </a:r>
            <a:r>
              <a:rPr lang="en-US" sz="2400" b="1" dirty="0" smtClean="0">
                <a:solidFill>
                  <a:srgbClr val="C00000"/>
                </a:solidFill>
              </a:rPr>
              <a:t>xample monthly plots of ADCP at 00Z – no validation possible</a:t>
            </a:r>
            <a:endParaRPr lang="en-US" sz="2400" b="1" dirty="0">
              <a:solidFill>
                <a:srgbClr val="C00000"/>
              </a:solidFill>
            </a:endParaRPr>
          </a:p>
        </p:txBody>
      </p:sp>
      <p:sp>
        <p:nvSpPr>
          <p:cNvPr id="6" name="TextBox 5"/>
          <p:cNvSpPr txBox="1"/>
          <p:nvPr/>
        </p:nvSpPr>
        <p:spPr>
          <a:xfrm>
            <a:off x="4132091" y="6205185"/>
            <a:ext cx="3699218" cy="369332"/>
          </a:xfrm>
          <a:prstGeom prst="rect">
            <a:avLst/>
          </a:prstGeom>
          <a:noFill/>
        </p:spPr>
        <p:txBody>
          <a:bodyPr wrap="none" rtlCol="0">
            <a:spAutoFit/>
          </a:bodyPr>
          <a:lstStyle/>
          <a:p>
            <a:r>
              <a:rPr lang="en-US" dirty="0" smtClean="0"/>
              <a:t>Real-time data available every 30 min</a:t>
            </a:r>
            <a:endParaRPr lang="en-US" dirty="0"/>
          </a:p>
        </p:txBody>
      </p:sp>
    </p:spTree>
    <p:extLst>
      <p:ext uri="{BB962C8B-B14F-4D97-AF65-F5344CB8AC3E}">
        <p14:creationId xmlns:p14="http://schemas.microsoft.com/office/powerpoint/2010/main" val="9636268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A80742-E3CF-41A9-8D59-D8824802E221}" type="slidenum">
              <a:rPr lang="en-US" smtClean="0"/>
              <a:t>18</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6" y="1248971"/>
            <a:ext cx="5657850" cy="43719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0883" y="1248970"/>
            <a:ext cx="5657850" cy="4371975"/>
          </a:xfrm>
          <a:prstGeom prst="rect">
            <a:avLst/>
          </a:prstGeom>
        </p:spPr>
      </p:pic>
      <p:sp>
        <p:nvSpPr>
          <p:cNvPr id="5" name="Text Box 2"/>
          <p:cNvSpPr txBox="1">
            <a:spLocks noChangeArrowheads="1"/>
          </p:cNvSpPr>
          <p:nvPr/>
        </p:nvSpPr>
        <p:spPr bwMode="auto">
          <a:xfrm>
            <a:off x="537023" y="513565"/>
            <a:ext cx="11011710" cy="461665"/>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smtClean="0">
                <a:solidFill>
                  <a:srgbClr val="C00000"/>
                </a:solidFill>
              </a:rPr>
              <a:t>Northern fringe of Hanna lifecycle</a:t>
            </a:r>
            <a:endParaRPr lang="en-US" sz="2400" b="1" dirty="0">
              <a:solidFill>
                <a:srgbClr val="C00000"/>
              </a:solidFill>
            </a:endParaRPr>
          </a:p>
        </p:txBody>
      </p:sp>
      <p:sp>
        <p:nvSpPr>
          <p:cNvPr id="6" name="TextBox 5"/>
          <p:cNvSpPr txBox="1"/>
          <p:nvPr/>
        </p:nvSpPr>
        <p:spPr>
          <a:xfrm>
            <a:off x="457201" y="5710019"/>
            <a:ext cx="2961408" cy="338554"/>
          </a:xfrm>
          <a:prstGeom prst="rect">
            <a:avLst/>
          </a:prstGeom>
          <a:noFill/>
        </p:spPr>
        <p:txBody>
          <a:bodyPr wrap="square" rtlCol="0">
            <a:spAutoFit/>
          </a:bodyPr>
          <a:lstStyle/>
          <a:p>
            <a:r>
              <a:rPr lang="en-US" sz="1600" dirty="0" smtClean="0"/>
              <a:t>Front and circulation interaction</a:t>
            </a:r>
            <a:endParaRPr lang="en-US" sz="1600" dirty="0"/>
          </a:p>
        </p:txBody>
      </p:sp>
      <p:sp>
        <p:nvSpPr>
          <p:cNvPr id="7" name="TextBox 6"/>
          <p:cNvSpPr txBox="1"/>
          <p:nvPr/>
        </p:nvSpPr>
        <p:spPr>
          <a:xfrm>
            <a:off x="3342946" y="5710019"/>
            <a:ext cx="998094" cy="584775"/>
          </a:xfrm>
          <a:prstGeom prst="rect">
            <a:avLst/>
          </a:prstGeom>
          <a:noFill/>
        </p:spPr>
        <p:txBody>
          <a:bodyPr wrap="none" rtlCol="0">
            <a:spAutoFit/>
          </a:bodyPr>
          <a:lstStyle/>
          <a:p>
            <a:r>
              <a:rPr lang="en-US" sz="1600" dirty="0" smtClean="0"/>
              <a:t>Front</a:t>
            </a:r>
          </a:p>
          <a:p>
            <a:r>
              <a:rPr lang="en-US" sz="1600" dirty="0" smtClean="0"/>
              <a:t>dissipates</a:t>
            </a:r>
          </a:p>
        </p:txBody>
      </p:sp>
      <p:sp>
        <p:nvSpPr>
          <p:cNvPr id="8" name="TextBox 7"/>
          <p:cNvSpPr txBox="1"/>
          <p:nvPr/>
        </p:nvSpPr>
        <p:spPr>
          <a:xfrm>
            <a:off x="4551505" y="5715429"/>
            <a:ext cx="833883" cy="830997"/>
          </a:xfrm>
          <a:prstGeom prst="rect">
            <a:avLst/>
          </a:prstGeom>
          <a:noFill/>
        </p:spPr>
        <p:txBody>
          <a:bodyPr wrap="none" rtlCol="0">
            <a:spAutoFit/>
          </a:bodyPr>
          <a:lstStyle/>
          <a:p>
            <a:r>
              <a:rPr lang="en-US" sz="1600" dirty="0" smtClean="0"/>
              <a:t>Genesis</a:t>
            </a:r>
          </a:p>
          <a:p>
            <a:r>
              <a:rPr lang="en-US" sz="1600" dirty="0"/>
              <a:t>t</a:t>
            </a:r>
            <a:r>
              <a:rPr lang="en-US" sz="1600" dirty="0" smtClean="0"/>
              <a:t>hen</a:t>
            </a:r>
          </a:p>
          <a:p>
            <a:r>
              <a:rPr lang="en-US" sz="1600" dirty="0" smtClean="0"/>
              <a:t>landfall</a:t>
            </a:r>
          </a:p>
        </p:txBody>
      </p:sp>
      <p:cxnSp>
        <p:nvCxnSpPr>
          <p:cNvPr id="10" name="Straight Arrow Connector 9"/>
          <p:cNvCxnSpPr/>
          <p:nvPr/>
        </p:nvCxnSpPr>
        <p:spPr>
          <a:xfrm>
            <a:off x="537023" y="5620945"/>
            <a:ext cx="280592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418609" y="5620945"/>
            <a:ext cx="112517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612997" y="5620945"/>
            <a:ext cx="65519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825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A80742-E3CF-41A9-8D59-D8824802E221}" type="slidenum">
              <a:rPr lang="en-US" smtClean="0"/>
              <a:t>19</a:t>
            </a:fld>
            <a:endParaRPr lang="en-US"/>
          </a:p>
        </p:txBody>
      </p:sp>
      <p:sp>
        <p:nvSpPr>
          <p:cNvPr id="3" name="Text Box 2"/>
          <p:cNvSpPr txBox="1">
            <a:spLocks noChangeArrowheads="1"/>
          </p:cNvSpPr>
          <p:nvPr/>
        </p:nvSpPr>
        <p:spPr bwMode="auto">
          <a:xfrm>
            <a:off x="661481" y="1942290"/>
            <a:ext cx="11011710" cy="461665"/>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a:solidFill>
                  <a:srgbClr val="C00000"/>
                </a:solidFill>
              </a:rPr>
              <a:t>L</a:t>
            </a:r>
            <a:r>
              <a:rPr lang="en-US" sz="2400" b="1" dirty="0" smtClean="0">
                <a:solidFill>
                  <a:srgbClr val="C00000"/>
                </a:solidFill>
              </a:rPr>
              <a:t>oitering validation examples - wave data</a:t>
            </a:r>
            <a:endParaRPr lang="en-US" sz="2400" b="1" dirty="0">
              <a:solidFill>
                <a:srgbClr val="C00000"/>
              </a:solidFill>
            </a:endParaRPr>
          </a:p>
        </p:txBody>
      </p:sp>
    </p:spTree>
    <p:extLst>
      <p:ext uri="{BB962C8B-B14F-4D97-AF65-F5344CB8AC3E}">
        <p14:creationId xmlns:p14="http://schemas.microsoft.com/office/powerpoint/2010/main" val="1919705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847850" y="152400"/>
            <a:ext cx="8496300" cy="5755422"/>
          </a:xfrm>
          <a:prstGeom prst="rect">
            <a:avLst/>
          </a:prstGeom>
          <a:noFill/>
          <a:ln w="9525">
            <a:noFill/>
            <a:miter lim="800000"/>
            <a:headEnd/>
            <a:tailEnd/>
          </a:ln>
          <a:effectLst/>
        </p:spPr>
        <p:txBody>
          <a:bodyPr>
            <a:spAutoFit/>
          </a:bodyPr>
          <a:lstStyle/>
          <a:p>
            <a:pPr marL="342900" indent="-342900" algn="ctr">
              <a:spcBef>
                <a:spcPct val="50000"/>
              </a:spcBef>
            </a:pPr>
            <a:r>
              <a:rPr lang="en-US" sz="2400" b="1" dirty="0"/>
              <a:t>Background</a:t>
            </a:r>
          </a:p>
          <a:p>
            <a:pPr marL="342900" indent="-342900">
              <a:lnSpc>
                <a:spcPct val="90000"/>
              </a:lnSpc>
              <a:spcBef>
                <a:spcPct val="50000"/>
              </a:spcBef>
              <a:buFont typeface="Wingdings" pitchFamily="2" charset="2"/>
              <a:buChar char="§"/>
            </a:pPr>
            <a:r>
              <a:rPr lang="en-US" sz="2000" dirty="0"/>
              <a:t>Evolved from a private initiative to study Humpback Whale songs in 2003-2007 to maritime monitoring (</a:t>
            </a:r>
            <a:r>
              <a:rPr lang="en-US" sz="2000" dirty="0" smtClean="0"/>
              <a:t>for </a:t>
            </a:r>
            <a:r>
              <a:rPr lang="en-US" sz="2000" dirty="0"/>
              <a:t>weekly to seasonal periods)</a:t>
            </a:r>
          </a:p>
          <a:p>
            <a:pPr marL="342900" indent="-342900">
              <a:lnSpc>
                <a:spcPct val="90000"/>
              </a:lnSpc>
              <a:spcBef>
                <a:spcPct val="50000"/>
              </a:spcBef>
              <a:buFont typeface="Wingdings" pitchFamily="2" charset="2"/>
              <a:buChar char="§"/>
            </a:pPr>
            <a:r>
              <a:rPr lang="en-US" sz="2000" dirty="0"/>
              <a:t>Field programs for:</a:t>
            </a:r>
          </a:p>
          <a:p>
            <a:pPr marL="800100" lvl="1" indent="-342900">
              <a:lnSpc>
                <a:spcPct val="90000"/>
              </a:lnSpc>
              <a:spcBef>
                <a:spcPct val="50000"/>
              </a:spcBef>
              <a:buFont typeface="Courier New" panose="02070309020205020404" pitchFamily="49" charset="0"/>
              <a:buChar char="o"/>
            </a:pPr>
            <a:r>
              <a:rPr lang="en-US" sz="2000" dirty="0"/>
              <a:t>Algal blooms</a:t>
            </a:r>
          </a:p>
          <a:p>
            <a:pPr marL="800100" lvl="1" indent="-342900">
              <a:lnSpc>
                <a:spcPct val="90000"/>
              </a:lnSpc>
              <a:spcBef>
                <a:spcPct val="50000"/>
              </a:spcBef>
              <a:buFont typeface="Courier New" panose="02070309020205020404" pitchFamily="49" charset="0"/>
              <a:buChar char="o"/>
            </a:pPr>
            <a:r>
              <a:rPr lang="en-US" sz="2000" dirty="0"/>
              <a:t>Satellite ground truth</a:t>
            </a:r>
          </a:p>
          <a:p>
            <a:pPr marL="800100" lvl="1" indent="-342900">
              <a:lnSpc>
                <a:spcPct val="90000"/>
              </a:lnSpc>
              <a:spcBef>
                <a:spcPct val="50000"/>
              </a:spcBef>
              <a:buFont typeface="Courier New" panose="02070309020205020404" pitchFamily="49" charset="0"/>
              <a:buChar char="o"/>
            </a:pPr>
            <a:r>
              <a:rPr lang="en-US" sz="2000" dirty="0"/>
              <a:t>Mammals and fisheries surveillance</a:t>
            </a:r>
          </a:p>
          <a:p>
            <a:pPr marL="800100" lvl="1" indent="-342900">
              <a:lnSpc>
                <a:spcPct val="90000"/>
              </a:lnSpc>
              <a:spcBef>
                <a:spcPct val="50000"/>
              </a:spcBef>
              <a:buFont typeface="Courier New" panose="02070309020205020404" pitchFamily="49" charset="0"/>
              <a:buChar char="o"/>
            </a:pPr>
            <a:r>
              <a:rPr lang="en-US" sz="2000" dirty="0"/>
              <a:t>Carbon cycle studies</a:t>
            </a:r>
          </a:p>
          <a:p>
            <a:pPr marL="800100" lvl="1" indent="-342900">
              <a:lnSpc>
                <a:spcPct val="90000"/>
              </a:lnSpc>
              <a:spcBef>
                <a:spcPct val="50000"/>
              </a:spcBef>
              <a:buFont typeface="Courier New" panose="02070309020205020404" pitchFamily="49" charset="0"/>
              <a:buChar char="o"/>
            </a:pPr>
            <a:r>
              <a:rPr lang="en-US" sz="2000" dirty="0" err="1"/>
              <a:t>Geodosy</a:t>
            </a:r>
            <a:endParaRPr lang="en-US" sz="2000" dirty="0"/>
          </a:p>
          <a:p>
            <a:pPr marL="800100" lvl="1" indent="-342900">
              <a:lnSpc>
                <a:spcPct val="90000"/>
              </a:lnSpc>
              <a:spcBef>
                <a:spcPct val="50000"/>
              </a:spcBef>
              <a:buFont typeface="Courier New" panose="02070309020205020404" pitchFamily="49" charset="0"/>
              <a:buChar char="o"/>
            </a:pPr>
            <a:r>
              <a:rPr lang="en-US" sz="2000" dirty="0"/>
              <a:t>Magnetics</a:t>
            </a:r>
          </a:p>
          <a:p>
            <a:pPr marL="800100" lvl="1" indent="-342900">
              <a:lnSpc>
                <a:spcPct val="90000"/>
              </a:lnSpc>
              <a:spcBef>
                <a:spcPct val="50000"/>
              </a:spcBef>
              <a:buFont typeface="Courier New" panose="02070309020205020404" pitchFamily="49" charset="0"/>
              <a:buChar char="o"/>
            </a:pPr>
            <a:r>
              <a:rPr lang="en-US" sz="2000" dirty="0"/>
              <a:t>Hydrocarbon mapping</a:t>
            </a:r>
          </a:p>
          <a:p>
            <a:pPr marL="800100" lvl="1" indent="-342900">
              <a:lnSpc>
                <a:spcPct val="90000"/>
              </a:lnSpc>
              <a:spcBef>
                <a:spcPct val="50000"/>
              </a:spcBef>
              <a:buFont typeface="Courier New" panose="02070309020205020404" pitchFamily="49" charset="0"/>
              <a:buChar char="o"/>
            </a:pPr>
            <a:r>
              <a:rPr lang="en-US" sz="2000" dirty="0"/>
              <a:t>Oceanography and meteorology data, including tropical cyclones</a:t>
            </a:r>
          </a:p>
          <a:p>
            <a:pPr marL="342900" indent="-342900">
              <a:lnSpc>
                <a:spcPct val="90000"/>
              </a:lnSpc>
              <a:spcBef>
                <a:spcPct val="50000"/>
              </a:spcBef>
              <a:buFont typeface="Wingdings" panose="05000000000000000000" pitchFamily="2" charset="2"/>
              <a:buChar char="§"/>
            </a:pPr>
            <a:r>
              <a:rPr lang="en-US" sz="2000" dirty="0"/>
              <a:t>24-h operating center, with an operational GUI known as the Wave Glider Management System (WGMS</a:t>
            </a:r>
            <a:r>
              <a:rPr lang="en-US" sz="2000" dirty="0" smtClean="0"/>
              <a:t>). Local boat traffic monitored with AIS.</a:t>
            </a:r>
            <a:endParaRPr lang="en-US" sz="2000" dirty="0"/>
          </a:p>
        </p:txBody>
      </p:sp>
      <p:sp>
        <p:nvSpPr>
          <p:cNvPr id="2" name="Slide Number Placeholder 1"/>
          <p:cNvSpPr>
            <a:spLocks noGrp="1"/>
          </p:cNvSpPr>
          <p:nvPr>
            <p:ph type="sldNum" sz="quarter" idx="12"/>
          </p:nvPr>
        </p:nvSpPr>
        <p:spPr/>
        <p:txBody>
          <a:bodyPr/>
          <a:lstStyle/>
          <a:p>
            <a:fld id="{87A80742-E3CF-41A9-8D59-D8824802E221}" type="slidenum">
              <a:rPr lang="en-US" smtClean="0"/>
              <a:t>2</a:t>
            </a:fld>
            <a:endParaRPr lang="en-US"/>
          </a:p>
        </p:txBody>
      </p:sp>
    </p:spTree>
    <p:extLst>
      <p:ext uri="{BB962C8B-B14F-4D97-AF65-F5344CB8AC3E}">
        <p14:creationId xmlns:p14="http://schemas.microsoft.com/office/powerpoint/2010/main" val="3236570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018" y="3234949"/>
            <a:ext cx="1327057" cy="738664"/>
          </a:xfrm>
          <a:prstGeom prst="rect">
            <a:avLst/>
          </a:prstGeom>
          <a:noFill/>
        </p:spPr>
        <p:txBody>
          <a:bodyPr wrap="square" rtlCol="0">
            <a:spAutoFit/>
          </a:bodyPr>
          <a:lstStyle/>
          <a:p>
            <a:r>
              <a:rPr lang="en-US" sz="1400" dirty="0" smtClean="0"/>
              <a:t>Sig Wave </a:t>
            </a:r>
            <a:r>
              <a:rPr lang="en-US" sz="1400" dirty="0" err="1" smtClean="0"/>
              <a:t>Hgt</a:t>
            </a:r>
            <a:endParaRPr lang="en-US" sz="1400" dirty="0" smtClean="0"/>
          </a:p>
          <a:p>
            <a:r>
              <a:rPr lang="en-US" sz="1400" dirty="0" smtClean="0"/>
              <a:t>Bias Err = 0.08</a:t>
            </a:r>
          </a:p>
          <a:p>
            <a:r>
              <a:rPr lang="en-US" sz="1400" dirty="0" smtClean="0"/>
              <a:t>Abs Err </a:t>
            </a:r>
            <a:r>
              <a:rPr lang="en-US" sz="1400" dirty="0"/>
              <a:t>= </a:t>
            </a:r>
            <a:r>
              <a:rPr lang="en-US" sz="1400" dirty="0" smtClean="0"/>
              <a:t>0.09</a:t>
            </a:r>
          </a:p>
        </p:txBody>
      </p:sp>
      <p:sp>
        <p:nvSpPr>
          <p:cNvPr id="5" name="TextBox 4"/>
          <p:cNvSpPr txBox="1"/>
          <p:nvPr/>
        </p:nvSpPr>
        <p:spPr>
          <a:xfrm>
            <a:off x="43023" y="5381440"/>
            <a:ext cx="1334101" cy="738664"/>
          </a:xfrm>
          <a:prstGeom prst="rect">
            <a:avLst/>
          </a:prstGeom>
          <a:noFill/>
        </p:spPr>
        <p:txBody>
          <a:bodyPr wrap="square" rtlCol="0">
            <a:spAutoFit/>
          </a:bodyPr>
          <a:lstStyle/>
          <a:p>
            <a:r>
              <a:rPr lang="en-US" sz="1400" dirty="0" smtClean="0"/>
              <a:t>Average Period</a:t>
            </a:r>
          </a:p>
          <a:p>
            <a:r>
              <a:rPr lang="en-US" sz="1400" dirty="0" smtClean="0"/>
              <a:t>Bias Err = 0.05</a:t>
            </a:r>
            <a:endParaRPr lang="en-US" sz="1400" dirty="0"/>
          </a:p>
          <a:p>
            <a:r>
              <a:rPr lang="en-US" sz="1400" dirty="0" smtClean="0"/>
              <a:t>Abs Err = 0.19</a:t>
            </a:r>
          </a:p>
        </p:txBody>
      </p:sp>
      <p:sp>
        <p:nvSpPr>
          <p:cNvPr id="6" name="TextBox 5"/>
          <p:cNvSpPr txBox="1"/>
          <p:nvPr/>
        </p:nvSpPr>
        <p:spPr>
          <a:xfrm>
            <a:off x="4073651" y="3234949"/>
            <a:ext cx="1308830" cy="738664"/>
          </a:xfrm>
          <a:prstGeom prst="rect">
            <a:avLst/>
          </a:prstGeom>
          <a:noFill/>
        </p:spPr>
        <p:txBody>
          <a:bodyPr wrap="square" rtlCol="0">
            <a:spAutoFit/>
          </a:bodyPr>
          <a:lstStyle/>
          <a:p>
            <a:r>
              <a:rPr lang="en-US" sz="1400" dirty="0" smtClean="0"/>
              <a:t>Peak Period</a:t>
            </a:r>
          </a:p>
          <a:p>
            <a:r>
              <a:rPr lang="en-US" sz="1400" dirty="0" smtClean="0"/>
              <a:t>Bias Err </a:t>
            </a:r>
            <a:r>
              <a:rPr lang="en-US" sz="1400" dirty="0"/>
              <a:t>= </a:t>
            </a:r>
            <a:r>
              <a:rPr lang="en-US" sz="1400" dirty="0" smtClean="0"/>
              <a:t>0.05</a:t>
            </a:r>
          </a:p>
          <a:p>
            <a:r>
              <a:rPr lang="en-US" sz="1400" dirty="0" smtClean="0"/>
              <a:t>Abs Err </a:t>
            </a:r>
            <a:r>
              <a:rPr lang="en-US" sz="1400" dirty="0"/>
              <a:t>= </a:t>
            </a:r>
            <a:r>
              <a:rPr lang="en-US" sz="1400" dirty="0" smtClean="0"/>
              <a:t>1.06</a:t>
            </a:r>
          </a:p>
        </p:txBody>
      </p:sp>
      <p:sp>
        <p:nvSpPr>
          <p:cNvPr id="7" name="TextBox 6"/>
          <p:cNvSpPr txBox="1"/>
          <p:nvPr/>
        </p:nvSpPr>
        <p:spPr>
          <a:xfrm>
            <a:off x="4073652" y="5299144"/>
            <a:ext cx="1302216" cy="738664"/>
          </a:xfrm>
          <a:prstGeom prst="rect">
            <a:avLst/>
          </a:prstGeom>
          <a:noFill/>
        </p:spPr>
        <p:txBody>
          <a:bodyPr wrap="square" rtlCol="0">
            <a:spAutoFit/>
          </a:bodyPr>
          <a:lstStyle/>
          <a:p>
            <a:r>
              <a:rPr lang="en-US" sz="1400" dirty="0" smtClean="0"/>
              <a:t>Peak Direction</a:t>
            </a:r>
          </a:p>
          <a:p>
            <a:r>
              <a:rPr lang="en-US" sz="1400" dirty="0" smtClean="0"/>
              <a:t>Bias Err = 5.19</a:t>
            </a:r>
          </a:p>
          <a:p>
            <a:r>
              <a:rPr lang="en-US" sz="1400" dirty="0" smtClean="0"/>
              <a:t>Abs Err = 17.27</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9174" y="-429547"/>
            <a:ext cx="4073652" cy="314782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 y="-429547"/>
            <a:ext cx="4073652" cy="314782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8200" y="4386030"/>
            <a:ext cx="3319272" cy="256489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8200" y="2269707"/>
            <a:ext cx="3319272" cy="256489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6058" y="-429547"/>
            <a:ext cx="4073652" cy="3147822"/>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3192" y="2404131"/>
            <a:ext cx="2319338" cy="24003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3348" y="4526221"/>
            <a:ext cx="2319338" cy="240030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3348" y="2422098"/>
            <a:ext cx="2319338" cy="240030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3192" y="4521150"/>
            <a:ext cx="2319338" cy="2400300"/>
          </a:xfrm>
          <a:prstGeom prst="rect">
            <a:avLst/>
          </a:prstGeom>
        </p:spPr>
      </p:pic>
    </p:spTree>
    <p:extLst>
      <p:ext uri="{BB962C8B-B14F-4D97-AF65-F5344CB8AC3E}">
        <p14:creationId xmlns:p14="http://schemas.microsoft.com/office/powerpoint/2010/main" val="600778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18" y="3234949"/>
            <a:ext cx="1327057" cy="738664"/>
          </a:xfrm>
          <a:prstGeom prst="rect">
            <a:avLst/>
          </a:prstGeom>
          <a:noFill/>
        </p:spPr>
        <p:txBody>
          <a:bodyPr wrap="square" rtlCol="0">
            <a:spAutoFit/>
          </a:bodyPr>
          <a:lstStyle/>
          <a:p>
            <a:r>
              <a:rPr lang="en-US" sz="1400" dirty="0" smtClean="0"/>
              <a:t>Sig Wave </a:t>
            </a:r>
            <a:r>
              <a:rPr lang="en-US" sz="1400" dirty="0" err="1" smtClean="0"/>
              <a:t>Hgt</a:t>
            </a:r>
            <a:endParaRPr lang="en-US" sz="1400" dirty="0" smtClean="0"/>
          </a:p>
          <a:p>
            <a:r>
              <a:rPr lang="en-US" sz="1400" dirty="0" smtClean="0"/>
              <a:t>Bias Err = 0.10</a:t>
            </a:r>
          </a:p>
          <a:p>
            <a:r>
              <a:rPr lang="en-US" sz="1400" dirty="0" smtClean="0"/>
              <a:t>Abs Err </a:t>
            </a:r>
            <a:r>
              <a:rPr lang="en-US" sz="1400" dirty="0"/>
              <a:t>= </a:t>
            </a:r>
            <a:r>
              <a:rPr lang="en-US" sz="1400" dirty="0" smtClean="0"/>
              <a:t>0.10</a:t>
            </a:r>
          </a:p>
        </p:txBody>
      </p:sp>
      <p:sp>
        <p:nvSpPr>
          <p:cNvPr id="3" name="TextBox 2"/>
          <p:cNvSpPr txBox="1"/>
          <p:nvPr/>
        </p:nvSpPr>
        <p:spPr>
          <a:xfrm>
            <a:off x="43023" y="5381440"/>
            <a:ext cx="1334101" cy="738664"/>
          </a:xfrm>
          <a:prstGeom prst="rect">
            <a:avLst/>
          </a:prstGeom>
          <a:noFill/>
        </p:spPr>
        <p:txBody>
          <a:bodyPr wrap="square" rtlCol="0">
            <a:spAutoFit/>
          </a:bodyPr>
          <a:lstStyle/>
          <a:p>
            <a:r>
              <a:rPr lang="en-US" sz="1400" dirty="0" smtClean="0"/>
              <a:t>Average Period</a:t>
            </a:r>
          </a:p>
          <a:p>
            <a:r>
              <a:rPr lang="en-US" sz="1400" dirty="0" smtClean="0"/>
              <a:t>Bias Err = 0.01</a:t>
            </a:r>
            <a:endParaRPr lang="en-US" sz="1400" dirty="0"/>
          </a:p>
          <a:p>
            <a:r>
              <a:rPr lang="en-US" sz="1400" dirty="0" smtClean="0"/>
              <a:t>Abs Err = 0.22</a:t>
            </a:r>
          </a:p>
        </p:txBody>
      </p:sp>
      <p:sp>
        <p:nvSpPr>
          <p:cNvPr id="4" name="TextBox 3"/>
          <p:cNvSpPr txBox="1"/>
          <p:nvPr/>
        </p:nvSpPr>
        <p:spPr>
          <a:xfrm>
            <a:off x="4073651" y="3234949"/>
            <a:ext cx="1308830" cy="738664"/>
          </a:xfrm>
          <a:prstGeom prst="rect">
            <a:avLst/>
          </a:prstGeom>
          <a:noFill/>
        </p:spPr>
        <p:txBody>
          <a:bodyPr wrap="square" rtlCol="0">
            <a:spAutoFit/>
          </a:bodyPr>
          <a:lstStyle/>
          <a:p>
            <a:r>
              <a:rPr lang="en-US" sz="1400" dirty="0" smtClean="0"/>
              <a:t>Peak Period</a:t>
            </a:r>
          </a:p>
          <a:p>
            <a:r>
              <a:rPr lang="en-US" sz="1400" dirty="0" smtClean="0"/>
              <a:t>Bias Err </a:t>
            </a:r>
            <a:r>
              <a:rPr lang="en-US" sz="1400" dirty="0"/>
              <a:t>= </a:t>
            </a:r>
            <a:r>
              <a:rPr lang="en-US" sz="1400" dirty="0" smtClean="0"/>
              <a:t>0.31</a:t>
            </a:r>
          </a:p>
          <a:p>
            <a:r>
              <a:rPr lang="en-US" sz="1400" dirty="0" smtClean="0"/>
              <a:t>Abs Err </a:t>
            </a:r>
            <a:r>
              <a:rPr lang="en-US" sz="1400" dirty="0"/>
              <a:t>= </a:t>
            </a:r>
            <a:r>
              <a:rPr lang="en-US" sz="1400" dirty="0" smtClean="0"/>
              <a:t>0.99</a:t>
            </a:r>
          </a:p>
        </p:txBody>
      </p:sp>
      <p:sp>
        <p:nvSpPr>
          <p:cNvPr id="5" name="TextBox 4"/>
          <p:cNvSpPr txBox="1"/>
          <p:nvPr/>
        </p:nvSpPr>
        <p:spPr>
          <a:xfrm>
            <a:off x="4073652" y="5299144"/>
            <a:ext cx="1302216" cy="738664"/>
          </a:xfrm>
          <a:prstGeom prst="rect">
            <a:avLst/>
          </a:prstGeom>
          <a:noFill/>
        </p:spPr>
        <p:txBody>
          <a:bodyPr wrap="square" rtlCol="0">
            <a:spAutoFit/>
          </a:bodyPr>
          <a:lstStyle/>
          <a:p>
            <a:r>
              <a:rPr lang="en-US" sz="1400" dirty="0" smtClean="0"/>
              <a:t>Peak Direction</a:t>
            </a:r>
          </a:p>
          <a:p>
            <a:r>
              <a:rPr lang="en-US" sz="1400" dirty="0" smtClean="0"/>
              <a:t>Bias Err = 0.64</a:t>
            </a:r>
          </a:p>
          <a:p>
            <a:r>
              <a:rPr lang="en-US" sz="1400" dirty="0" smtClean="0"/>
              <a:t>Abs Err = 19.20</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753" y="2404131"/>
            <a:ext cx="2319338" cy="24003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481" y="4510996"/>
            <a:ext cx="2319338" cy="24003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683" y="4529321"/>
            <a:ext cx="2319338" cy="24003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5868" y="2404131"/>
            <a:ext cx="2319338" cy="24003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2813" y="4346404"/>
            <a:ext cx="3319272" cy="256489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3651" y="-456636"/>
            <a:ext cx="4073652" cy="314782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2813" y="2239539"/>
            <a:ext cx="3319272" cy="2564892"/>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68581"/>
            <a:ext cx="4073652" cy="3147822"/>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36735" y="-468581"/>
            <a:ext cx="4073652" cy="3147822"/>
          </a:xfrm>
          <a:prstGeom prst="rect">
            <a:avLst/>
          </a:prstGeom>
        </p:spPr>
      </p:pic>
    </p:spTree>
    <p:extLst>
      <p:ext uri="{BB962C8B-B14F-4D97-AF65-F5344CB8AC3E}">
        <p14:creationId xmlns:p14="http://schemas.microsoft.com/office/powerpoint/2010/main" val="2467595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034" y="2404131"/>
            <a:ext cx="2319338" cy="24003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336" y="-466786"/>
            <a:ext cx="4073652" cy="31478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6178" y="4372804"/>
            <a:ext cx="3319272" cy="256489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6178" y="2251848"/>
            <a:ext cx="3319272" cy="256489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988" y="-466786"/>
            <a:ext cx="4073652" cy="314782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66786"/>
            <a:ext cx="4073652" cy="314782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034" y="4537396"/>
            <a:ext cx="2319338" cy="24003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7370" y="4537396"/>
            <a:ext cx="2319338" cy="24003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7370" y="2409066"/>
            <a:ext cx="2319338" cy="2400300"/>
          </a:xfrm>
          <a:prstGeom prst="rect">
            <a:avLst/>
          </a:prstGeom>
        </p:spPr>
      </p:pic>
      <p:sp>
        <p:nvSpPr>
          <p:cNvPr id="13" name="TextBox 12"/>
          <p:cNvSpPr txBox="1"/>
          <p:nvPr/>
        </p:nvSpPr>
        <p:spPr>
          <a:xfrm>
            <a:off x="49018" y="3234949"/>
            <a:ext cx="1327057" cy="738664"/>
          </a:xfrm>
          <a:prstGeom prst="rect">
            <a:avLst/>
          </a:prstGeom>
          <a:noFill/>
        </p:spPr>
        <p:txBody>
          <a:bodyPr wrap="square" rtlCol="0">
            <a:spAutoFit/>
          </a:bodyPr>
          <a:lstStyle/>
          <a:p>
            <a:r>
              <a:rPr lang="en-US" sz="1400" dirty="0" smtClean="0"/>
              <a:t>Sig Wave </a:t>
            </a:r>
            <a:r>
              <a:rPr lang="en-US" sz="1400" dirty="0" err="1" smtClean="0"/>
              <a:t>Hgt</a:t>
            </a:r>
            <a:endParaRPr lang="en-US" sz="1400" dirty="0" smtClean="0"/>
          </a:p>
          <a:p>
            <a:r>
              <a:rPr lang="en-US" sz="1400" dirty="0" smtClean="0"/>
              <a:t>Bias Err = 0.08</a:t>
            </a:r>
          </a:p>
          <a:p>
            <a:r>
              <a:rPr lang="en-US" sz="1400" dirty="0" smtClean="0"/>
              <a:t>Abs Err </a:t>
            </a:r>
            <a:r>
              <a:rPr lang="en-US" sz="1400" dirty="0"/>
              <a:t>= </a:t>
            </a:r>
            <a:r>
              <a:rPr lang="en-US" sz="1400" dirty="0" smtClean="0"/>
              <a:t>0.10</a:t>
            </a:r>
          </a:p>
        </p:txBody>
      </p:sp>
      <p:sp>
        <p:nvSpPr>
          <p:cNvPr id="14" name="TextBox 13"/>
          <p:cNvSpPr txBox="1"/>
          <p:nvPr/>
        </p:nvSpPr>
        <p:spPr>
          <a:xfrm>
            <a:off x="43023" y="5381440"/>
            <a:ext cx="1334101" cy="738664"/>
          </a:xfrm>
          <a:prstGeom prst="rect">
            <a:avLst/>
          </a:prstGeom>
          <a:noFill/>
        </p:spPr>
        <p:txBody>
          <a:bodyPr wrap="square" rtlCol="0">
            <a:spAutoFit/>
          </a:bodyPr>
          <a:lstStyle/>
          <a:p>
            <a:r>
              <a:rPr lang="en-US" sz="1400" dirty="0" smtClean="0"/>
              <a:t>Average Period</a:t>
            </a:r>
          </a:p>
          <a:p>
            <a:r>
              <a:rPr lang="en-US" sz="1400" dirty="0" smtClean="0"/>
              <a:t>Bias Err = 0.36</a:t>
            </a:r>
            <a:endParaRPr lang="en-US" sz="1400" dirty="0"/>
          </a:p>
          <a:p>
            <a:r>
              <a:rPr lang="en-US" sz="1400" dirty="0" smtClean="0"/>
              <a:t>Abs Err = 0.40</a:t>
            </a:r>
          </a:p>
        </p:txBody>
      </p:sp>
      <p:sp>
        <p:nvSpPr>
          <p:cNvPr id="15" name="TextBox 14"/>
          <p:cNvSpPr txBox="1"/>
          <p:nvPr/>
        </p:nvSpPr>
        <p:spPr>
          <a:xfrm>
            <a:off x="4073651" y="3234949"/>
            <a:ext cx="1308830" cy="738664"/>
          </a:xfrm>
          <a:prstGeom prst="rect">
            <a:avLst/>
          </a:prstGeom>
          <a:noFill/>
        </p:spPr>
        <p:txBody>
          <a:bodyPr wrap="square" rtlCol="0">
            <a:spAutoFit/>
          </a:bodyPr>
          <a:lstStyle/>
          <a:p>
            <a:r>
              <a:rPr lang="en-US" sz="1400" dirty="0" smtClean="0"/>
              <a:t>Peak Period</a:t>
            </a:r>
          </a:p>
          <a:p>
            <a:r>
              <a:rPr lang="en-US" sz="1400" dirty="0" smtClean="0"/>
              <a:t>Bias Err </a:t>
            </a:r>
            <a:r>
              <a:rPr lang="en-US" sz="1400" dirty="0"/>
              <a:t>= </a:t>
            </a:r>
            <a:r>
              <a:rPr lang="en-US" sz="1400" dirty="0" smtClean="0"/>
              <a:t>0.29</a:t>
            </a:r>
          </a:p>
          <a:p>
            <a:r>
              <a:rPr lang="en-US" sz="1400" dirty="0" smtClean="0"/>
              <a:t>Abs Err </a:t>
            </a:r>
            <a:r>
              <a:rPr lang="en-US" sz="1400" dirty="0"/>
              <a:t>= </a:t>
            </a:r>
            <a:r>
              <a:rPr lang="en-US" sz="1400" dirty="0" smtClean="0"/>
              <a:t>1.21</a:t>
            </a:r>
          </a:p>
        </p:txBody>
      </p:sp>
      <p:sp>
        <p:nvSpPr>
          <p:cNvPr id="16" name="TextBox 15"/>
          <p:cNvSpPr txBox="1"/>
          <p:nvPr/>
        </p:nvSpPr>
        <p:spPr>
          <a:xfrm>
            <a:off x="4073652" y="5299144"/>
            <a:ext cx="1302216" cy="738664"/>
          </a:xfrm>
          <a:prstGeom prst="rect">
            <a:avLst/>
          </a:prstGeom>
          <a:noFill/>
        </p:spPr>
        <p:txBody>
          <a:bodyPr wrap="square" rtlCol="0">
            <a:spAutoFit/>
          </a:bodyPr>
          <a:lstStyle/>
          <a:p>
            <a:r>
              <a:rPr lang="en-US" sz="1400" dirty="0" smtClean="0"/>
              <a:t>Peak Direction</a:t>
            </a:r>
          </a:p>
          <a:p>
            <a:r>
              <a:rPr lang="en-US" sz="1400" dirty="0" smtClean="0"/>
              <a:t>Bias Err = 2.06</a:t>
            </a:r>
          </a:p>
          <a:p>
            <a:r>
              <a:rPr lang="en-US" sz="1400" dirty="0" smtClean="0"/>
              <a:t>Abs Err = 15.17</a:t>
            </a:r>
          </a:p>
        </p:txBody>
      </p:sp>
    </p:spTree>
    <p:extLst>
      <p:ext uri="{BB962C8B-B14F-4D97-AF65-F5344CB8AC3E}">
        <p14:creationId xmlns:p14="http://schemas.microsoft.com/office/powerpoint/2010/main" val="2540361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18" y="3234949"/>
            <a:ext cx="1327057" cy="738664"/>
          </a:xfrm>
          <a:prstGeom prst="rect">
            <a:avLst/>
          </a:prstGeom>
          <a:noFill/>
        </p:spPr>
        <p:txBody>
          <a:bodyPr wrap="square" rtlCol="0">
            <a:spAutoFit/>
          </a:bodyPr>
          <a:lstStyle/>
          <a:p>
            <a:r>
              <a:rPr lang="en-US" sz="1400" dirty="0" smtClean="0"/>
              <a:t>Sig Wave </a:t>
            </a:r>
            <a:r>
              <a:rPr lang="en-US" sz="1400" dirty="0" err="1" smtClean="0"/>
              <a:t>Hgt</a:t>
            </a:r>
            <a:endParaRPr lang="en-US" sz="1400" dirty="0" smtClean="0"/>
          </a:p>
          <a:p>
            <a:r>
              <a:rPr lang="en-US" sz="1400" dirty="0" smtClean="0"/>
              <a:t>Bias Err = 0.07</a:t>
            </a:r>
          </a:p>
          <a:p>
            <a:r>
              <a:rPr lang="en-US" sz="1400" dirty="0" smtClean="0"/>
              <a:t>Abs Err </a:t>
            </a:r>
            <a:r>
              <a:rPr lang="en-US" sz="1400" dirty="0"/>
              <a:t>= </a:t>
            </a:r>
            <a:r>
              <a:rPr lang="en-US" sz="1400" dirty="0" smtClean="0"/>
              <a:t>0.10</a:t>
            </a:r>
          </a:p>
        </p:txBody>
      </p:sp>
      <p:sp>
        <p:nvSpPr>
          <p:cNvPr id="3" name="TextBox 2"/>
          <p:cNvSpPr txBox="1"/>
          <p:nvPr/>
        </p:nvSpPr>
        <p:spPr>
          <a:xfrm>
            <a:off x="43023" y="5381440"/>
            <a:ext cx="1334101" cy="738664"/>
          </a:xfrm>
          <a:prstGeom prst="rect">
            <a:avLst/>
          </a:prstGeom>
          <a:noFill/>
        </p:spPr>
        <p:txBody>
          <a:bodyPr wrap="square" rtlCol="0">
            <a:spAutoFit/>
          </a:bodyPr>
          <a:lstStyle/>
          <a:p>
            <a:r>
              <a:rPr lang="en-US" sz="1400" dirty="0" smtClean="0"/>
              <a:t>Average Period</a:t>
            </a:r>
          </a:p>
          <a:p>
            <a:r>
              <a:rPr lang="en-US" sz="1400" dirty="0" smtClean="0"/>
              <a:t>Bias Err = 0.28</a:t>
            </a:r>
            <a:endParaRPr lang="en-US" sz="1400" dirty="0"/>
          </a:p>
          <a:p>
            <a:r>
              <a:rPr lang="en-US" sz="1400" dirty="0" smtClean="0"/>
              <a:t>Abs Err = 0.37</a:t>
            </a:r>
          </a:p>
        </p:txBody>
      </p:sp>
      <p:sp>
        <p:nvSpPr>
          <p:cNvPr id="4" name="TextBox 3"/>
          <p:cNvSpPr txBox="1"/>
          <p:nvPr/>
        </p:nvSpPr>
        <p:spPr>
          <a:xfrm>
            <a:off x="4073651" y="3234949"/>
            <a:ext cx="1308830" cy="738664"/>
          </a:xfrm>
          <a:prstGeom prst="rect">
            <a:avLst/>
          </a:prstGeom>
          <a:noFill/>
        </p:spPr>
        <p:txBody>
          <a:bodyPr wrap="square" rtlCol="0">
            <a:spAutoFit/>
          </a:bodyPr>
          <a:lstStyle/>
          <a:p>
            <a:r>
              <a:rPr lang="en-US" sz="1400" dirty="0" smtClean="0"/>
              <a:t>Peak Period</a:t>
            </a:r>
          </a:p>
          <a:p>
            <a:r>
              <a:rPr lang="en-US" sz="1400" dirty="0" smtClean="0"/>
              <a:t>Bias Err </a:t>
            </a:r>
            <a:r>
              <a:rPr lang="en-US" sz="1400" dirty="0"/>
              <a:t>= </a:t>
            </a:r>
            <a:r>
              <a:rPr lang="en-US" sz="1400" dirty="0" smtClean="0"/>
              <a:t>1.04</a:t>
            </a:r>
          </a:p>
          <a:p>
            <a:r>
              <a:rPr lang="en-US" sz="1400" dirty="0" smtClean="0"/>
              <a:t>Abs Err </a:t>
            </a:r>
            <a:r>
              <a:rPr lang="en-US" sz="1400" dirty="0"/>
              <a:t>= </a:t>
            </a:r>
            <a:r>
              <a:rPr lang="en-US" sz="1400" dirty="0" smtClean="0"/>
              <a:t>1.90</a:t>
            </a:r>
          </a:p>
        </p:txBody>
      </p:sp>
      <p:sp>
        <p:nvSpPr>
          <p:cNvPr id="5" name="TextBox 4"/>
          <p:cNvSpPr txBox="1"/>
          <p:nvPr/>
        </p:nvSpPr>
        <p:spPr>
          <a:xfrm>
            <a:off x="4073652" y="5299144"/>
            <a:ext cx="1302216" cy="738664"/>
          </a:xfrm>
          <a:prstGeom prst="rect">
            <a:avLst/>
          </a:prstGeom>
          <a:noFill/>
        </p:spPr>
        <p:txBody>
          <a:bodyPr wrap="square" rtlCol="0">
            <a:spAutoFit/>
          </a:bodyPr>
          <a:lstStyle/>
          <a:p>
            <a:r>
              <a:rPr lang="en-US" sz="1400" dirty="0" smtClean="0"/>
              <a:t>Peak Direction</a:t>
            </a:r>
          </a:p>
          <a:p>
            <a:r>
              <a:rPr lang="en-US" sz="1400" dirty="0" smtClean="0"/>
              <a:t>Bias Err = -1.14</a:t>
            </a:r>
          </a:p>
          <a:p>
            <a:r>
              <a:rPr lang="en-US" sz="1400" dirty="0" smtClean="0"/>
              <a:t>Abs Err = 23.24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7303" y="-429547"/>
            <a:ext cx="4073652" cy="31478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547"/>
            <a:ext cx="4073652" cy="314782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651" y="-429547"/>
            <a:ext cx="4073652" cy="31478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4493" y="4386030"/>
            <a:ext cx="3319272" cy="25648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3444" y="2269707"/>
            <a:ext cx="3319272" cy="256489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8911" y="2404131"/>
            <a:ext cx="2319338" cy="24003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2217" y="4490287"/>
            <a:ext cx="2319338" cy="24003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0599" y="4490287"/>
            <a:ext cx="2319338" cy="240030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5868" y="2404131"/>
            <a:ext cx="2319338" cy="2400300"/>
          </a:xfrm>
          <a:prstGeom prst="rect">
            <a:avLst/>
          </a:prstGeom>
        </p:spPr>
      </p:pic>
    </p:spTree>
    <p:extLst>
      <p:ext uri="{BB962C8B-B14F-4D97-AF65-F5344CB8AC3E}">
        <p14:creationId xmlns:p14="http://schemas.microsoft.com/office/powerpoint/2010/main" val="3246086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9474" y="4516106"/>
            <a:ext cx="2319338" cy="24003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474" y="2393442"/>
            <a:ext cx="2319338" cy="24003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872" y="4516106"/>
            <a:ext cx="2319338" cy="24003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830" y="2393442"/>
            <a:ext cx="2319338" cy="24003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4276"/>
            <a:ext cx="4073652" cy="314782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5961" y="-444276"/>
            <a:ext cx="4073652" cy="314782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2812" y="4386030"/>
            <a:ext cx="3319272" cy="2564892"/>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3192" y="2244757"/>
            <a:ext cx="3319272" cy="2564892"/>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2309" y="-444276"/>
            <a:ext cx="4073652" cy="3147822"/>
          </a:xfrm>
          <a:prstGeom prst="rect">
            <a:avLst/>
          </a:prstGeom>
        </p:spPr>
      </p:pic>
      <p:sp>
        <p:nvSpPr>
          <p:cNvPr id="14" name="TextBox 13"/>
          <p:cNvSpPr txBox="1"/>
          <p:nvPr/>
        </p:nvSpPr>
        <p:spPr>
          <a:xfrm>
            <a:off x="49018" y="3234949"/>
            <a:ext cx="1327057" cy="738664"/>
          </a:xfrm>
          <a:prstGeom prst="rect">
            <a:avLst/>
          </a:prstGeom>
          <a:noFill/>
        </p:spPr>
        <p:txBody>
          <a:bodyPr wrap="square" rtlCol="0">
            <a:spAutoFit/>
          </a:bodyPr>
          <a:lstStyle/>
          <a:p>
            <a:r>
              <a:rPr lang="en-US" sz="1400" dirty="0" smtClean="0"/>
              <a:t>Sig Wave </a:t>
            </a:r>
            <a:r>
              <a:rPr lang="en-US" sz="1400" dirty="0" err="1" smtClean="0"/>
              <a:t>Hgt</a:t>
            </a:r>
            <a:endParaRPr lang="en-US" sz="1400" dirty="0" smtClean="0"/>
          </a:p>
          <a:p>
            <a:r>
              <a:rPr lang="en-US" sz="1400" dirty="0" smtClean="0"/>
              <a:t>Bias Err = 0.08</a:t>
            </a:r>
          </a:p>
          <a:p>
            <a:r>
              <a:rPr lang="en-US" sz="1400" dirty="0" smtClean="0"/>
              <a:t>Abs Err </a:t>
            </a:r>
            <a:r>
              <a:rPr lang="en-US" sz="1400" dirty="0"/>
              <a:t>= </a:t>
            </a:r>
            <a:r>
              <a:rPr lang="en-US" sz="1400" dirty="0" smtClean="0"/>
              <a:t>0.09</a:t>
            </a:r>
          </a:p>
        </p:txBody>
      </p:sp>
      <p:sp>
        <p:nvSpPr>
          <p:cNvPr id="15" name="TextBox 14"/>
          <p:cNvSpPr txBox="1"/>
          <p:nvPr/>
        </p:nvSpPr>
        <p:spPr>
          <a:xfrm>
            <a:off x="43023" y="5381440"/>
            <a:ext cx="1334101" cy="738664"/>
          </a:xfrm>
          <a:prstGeom prst="rect">
            <a:avLst/>
          </a:prstGeom>
          <a:noFill/>
        </p:spPr>
        <p:txBody>
          <a:bodyPr wrap="square" rtlCol="0">
            <a:spAutoFit/>
          </a:bodyPr>
          <a:lstStyle/>
          <a:p>
            <a:r>
              <a:rPr lang="en-US" sz="1400" dirty="0" smtClean="0"/>
              <a:t>Average Period</a:t>
            </a:r>
          </a:p>
          <a:p>
            <a:r>
              <a:rPr lang="en-US" sz="1400" dirty="0" smtClean="0"/>
              <a:t>Bias Err = 0.10</a:t>
            </a:r>
            <a:endParaRPr lang="en-US" sz="1400" dirty="0"/>
          </a:p>
          <a:p>
            <a:r>
              <a:rPr lang="en-US" sz="1400" dirty="0" smtClean="0"/>
              <a:t>Abs Err = 0.20</a:t>
            </a:r>
          </a:p>
        </p:txBody>
      </p:sp>
      <p:sp>
        <p:nvSpPr>
          <p:cNvPr id="16" name="TextBox 15"/>
          <p:cNvSpPr txBox="1"/>
          <p:nvPr/>
        </p:nvSpPr>
        <p:spPr>
          <a:xfrm>
            <a:off x="4073651" y="3234949"/>
            <a:ext cx="1308830" cy="738664"/>
          </a:xfrm>
          <a:prstGeom prst="rect">
            <a:avLst/>
          </a:prstGeom>
          <a:noFill/>
        </p:spPr>
        <p:txBody>
          <a:bodyPr wrap="square" rtlCol="0">
            <a:spAutoFit/>
          </a:bodyPr>
          <a:lstStyle/>
          <a:p>
            <a:r>
              <a:rPr lang="en-US" sz="1400" dirty="0" smtClean="0"/>
              <a:t>Peak Period</a:t>
            </a:r>
          </a:p>
          <a:p>
            <a:r>
              <a:rPr lang="en-US" sz="1400" dirty="0" smtClean="0"/>
              <a:t>Bias Err </a:t>
            </a:r>
            <a:r>
              <a:rPr lang="en-US" sz="1400" dirty="0"/>
              <a:t>= </a:t>
            </a:r>
            <a:r>
              <a:rPr lang="en-US" sz="1400" dirty="0" smtClean="0"/>
              <a:t>0.55</a:t>
            </a:r>
          </a:p>
          <a:p>
            <a:r>
              <a:rPr lang="en-US" sz="1400" dirty="0" smtClean="0"/>
              <a:t>Abs Err </a:t>
            </a:r>
            <a:r>
              <a:rPr lang="en-US" sz="1400" dirty="0"/>
              <a:t>= </a:t>
            </a:r>
            <a:r>
              <a:rPr lang="en-US" sz="1400" dirty="0" smtClean="0"/>
              <a:t>1.37</a:t>
            </a:r>
          </a:p>
        </p:txBody>
      </p:sp>
      <p:sp>
        <p:nvSpPr>
          <p:cNvPr id="17" name="TextBox 16"/>
          <p:cNvSpPr txBox="1"/>
          <p:nvPr/>
        </p:nvSpPr>
        <p:spPr>
          <a:xfrm>
            <a:off x="4073652" y="5299144"/>
            <a:ext cx="1302216" cy="738664"/>
          </a:xfrm>
          <a:prstGeom prst="rect">
            <a:avLst/>
          </a:prstGeom>
          <a:noFill/>
        </p:spPr>
        <p:txBody>
          <a:bodyPr wrap="square" rtlCol="0">
            <a:spAutoFit/>
          </a:bodyPr>
          <a:lstStyle/>
          <a:p>
            <a:r>
              <a:rPr lang="en-US" sz="1400" dirty="0" smtClean="0"/>
              <a:t>Peak Direction</a:t>
            </a:r>
          </a:p>
          <a:p>
            <a:r>
              <a:rPr lang="en-US" sz="1400" dirty="0" smtClean="0"/>
              <a:t>Bias Err = 2.39</a:t>
            </a:r>
          </a:p>
          <a:p>
            <a:r>
              <a:rPr lang="en-US" sz="1400" dirty="0" smtClean="0"/>
              <a:t>Abs Err = 17.59</a:t>
            </a:r>
          </a:p>
        </p:txBody>
      </p:sp>
    </p:spTree>
    <p:extLst>
      <p:ext uri="{BB962C8B-B14F-4D97-AF65-F5344CB8AC3E}">
        <p14:creationId xmlns:p14="http://schemas.microsoft.com/office/powerpoint/2010/main" val="3422890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018" y="3234949"/>
            <a:ext cx="1327057" cy="738664"/>
          </a:xfrm>
          <a:prstGeom prst="rect">
            <a:avLst/>
          </a:prstGeom>
          <a:noFill/>
        </p:spPr>
        <p:txBody>
          <a:bodyPr wrap="square" rtlCol="0">
            <a:spAutoFit/>
          </a:bodyPr>
          <a:lstStyle/>
          <a:p>
            <a:r>
              <a:rPr lang="en-US" sz="1400" dirty="0" smtClean="0"/>
              <a:t>Sig Wave </a:t>
            </a:r>
            <a:r>
              <a:rPr lang="en-US" sz="1400" dirty="0" err="1" smtClean="0"/>
              <a:t>Hgt</a:t>
            </a:r>
            <a:endParaRPr lang="en-US" sz="1400" dirty="0" smtClean="0"/>
          </a:p>
          <a:p>
            <a:r>
              <a:rPr lang="en-US" sz="1400" dirty="0" smtClean="0"/>
              <a:t>Bias Err = 0.08</a:t>
            </a:r>
          </a:p>
          <a:p>
            <a:r>
              <a:rPr lang="en-US" sz="1400" dirty="0" smtClean="0"/>
              <a:t>Abs Err </a:t>
            </a:r>
            <a:r>
              <a:rPr lang="en-US" sz="1400" dirty="0"/>
              <a:t>= </a:t>
            </a:r>
            <a:r>
              <a:rPr lang="en-US" sz="1400" dirty="0" smtClean="0"/>
              <a:t>0.10</a:t>
            </a:r>
          </a:p>
        </p:txBody>
      </p:sp>
      <p:sp>
        <p:nvSpPr>
          <p:cNvPr id="4" name="TextBox 3"/>
          <p:cNvSpPr txBox="1"/>
          <p:nvPr/>
        </p:nvSpPr>
        <p:spPr>
          <a:xfrm>
            <a:off x="43023" y="5381440"/>
            <a:ext cx="1334101" cy="738664"/>
          </a:xfrm>
          <a:prstGeom prst="rect">
            <a:avLst/>
          </a:prstGeom>
          <a:noFill/>
        </p:spPr>
        <p:txBody>
          <a:bodyPr wrap="square" rtlCol="0">
            <a:spAutoFit/>
          </a:bodyPr>
          <a:lstStyle/>
          <a:p>
            <a:r>
              <a:rPr lang="en-US" sz="1400" dirty="0" smtClean="0"/>
              <a:t>Average Period</a:t>
            </a:r>
          </a:p>
          <a:p>
            <a:r>
              <a:rPr lang="en-US" sz="1400" dirty="0" smtClean="0"/>
              <a:t>Bias Err = 0.40</a:t>
            </a:r>
            <a:endParaRPr lang="en-US" sz="1400" dirty="0"/>
          </a:p>
          <a:p>
            <a:r>
              <a:rPr lang="en-US" sz="1400" dirty="0" smtClean="0"/>
              <a:t>Abs Err = 0.42</a:t>
            </a:r>
          </a:p>
        </p:txBody>
      </p:sp>
      <p:sp>
        <p:nvSpPr>
          <p:cNvPr id="5" name="TextBox 4"/>
          <p:cNvSpPr txBox="1"/>
          <p:nvPr/>
        </p:nvSpPr>
        <p:spPr>
          <a:xfrm>
            <a:off x="4073651" y="3234949"/>
            <a:ext cx="1308830" cy="738664"/>
          </a:xfrm>
          <a:prstGeom prst="rect">
            <a:avLst/>
          </a:prstGeom>
          <a:noFill/>
        </p:spPr>
        <p:txBody>
          <a:bodyPr wrap="square" rtlCol="0">
            <a:spAutoFit/>
          </a:bodyPr>
          <a:lstStyle/>
          <a:p>
            <a:r>
              <a:rPr lang="en-US" sz="1400" dirty="0" smtClean="0"/>
              <a:t>Peak Period</a:t>
            </a:r>
          </a:p>
          <a:p>
            <a:r>
              <a:rPr lang="en-US" sz="1400" dirty="0" smtClean="0"/>
              <a:t>Bias Err </a:t>
            </a:r>
            <a:r>
              <a:rPr lang="en-US" sz="1400" dirty="0"/>
              <a:t>= </a:t>
            </a:r>
            <a:r>
              <a:rPr lang="en-US" sz="1400" dirty="0" smtClean="0"/>
              <a:t>0.87</a:t>
            </a:r>
          </a:p>
          <a:p>
            <a:r>
              <a:rPr lang="en-US" sz="1400" dirty="0" smtClean="0"/>
              <a:t>Abs Err </a:t>
            </a:r>
            <a:r>
              <a:rPr lang="en-US" sz="1400" dirty="0"/>
              <a:t>= </a:t>
            </a:r>
            <a:r>
              <a:rPr lang="en-US" sz="1400" dirty="0" smtClean="0"/>
              <a:t>1.65</a:t>
            </a:r>
          </a:p>
        </p:txBody>
      </p:sp>
      <p:sp>
        <p:nvSpPr>
          <p:cNvPr id="6" name="TextBox 5"/>
          <p:cNvSpPr txBox="1"/>
          <p:nvPr/>
        </p:nvSpPr>
        <p:spPr>
          <a:xfrm>
            <a:off x="4073652" y="5299144"/>
            <a:ext cx="1302216" cy="738664"/>
          </a:xfrm>
          <a:prstGeom prst="rect">
            <a:avLst/>
          </a:prstGeom>
          <a:noFill/>
        </p:spPr>
        <p:txBody>
          <a:bodyPr wrap="square" rtlCol="0">
            <a:spAutoFit/>
          </a:bodyPr>
          <a:lstStyle/>
          <a:p>
            <a:r>
              <a:rPr lang="en-US" sz="1400" dirty="0" smtClean="0"/>
              <a:t>Peak Direction</a:t>
            </a:r>
          </a:p>
          <a:p>
            <a:r>
              <a:rPr lang="en-US" sz="1400" dirty="0" smtClean="0"/>
              <a:t>Bias Err = 6.79</a:t>
            </a:r>
          </a:p>
          <a:p>
            <a:r>
              <a:rPr lang="en-US" sz="1400" dirty="0" smtClean="0"/>
              <a:t>Abs Err = 16.79</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139" y="4550622"/>
            <a:ext cx="2319338" cy="24003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868" y="2451350"/>
            <a:ext cx="2319338" cy="24003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075" y="4550622"/>
            <a:ext cx="2319338" cy="24003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804" y="2451350"/>
            <a:ext cx="2319338" cy="24003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348" y="-405484"/>
            <a:ext cx="4073652" cy="3147822"/>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4696" y="-405484"/>
            <a:ext cx="4073652" cy="3147822"/>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05484"/>
            <a:ext cx="4073652" cy="314782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7631" y="4386030"/>
            <a:ext cx="3319272" cy="2564892"/>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1902" y="2281738"/>
            <a:ext cx="3319272" cy="2564892"/>
          </a:xfrm>
          <a:prstGeom prst="rect">
            <a:avLst/>
          </a:prstGeom>
        </p:spPr>
      </p:pic>
    </p:spTree>
    <p:extLst>
      <p:ext uri="{BB962C8B-B14F-4D97-AF65-F5344CB8AC3E}">
        <p14:creationId xmlns:p14="http://schemas.microsoft.com/office/powerpoint/2010/main" val="8650955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A80742-E3CF-41A9-8D59-D8824802E221}" type="slidenum">
              <a:rPr lang="en-US" smtClean="0"/>
              <a:t>26</a:t>
            </a:fld>
            <a:endParaRPr lang="en-US"/>
          </a:p>
        </p:txBody>
      </p:sp>
      <p:sp>
        <p:nvSpPr>
          <p:cNvPr id="3" name="Text Box 2"/>
          <p:cNvSpPr txBox="1">
            <a:spLocks noChangeArrowheads="1"/>
          </p:cNvSpPr>
          <p:nvPr/>
        </p:nvSpPr>
        <p:spPr bwMode="auto">
          <a:xfrm>
            <a:off x="661481" y="1942290"/>
            <a:ext cx="11011710" cy="1015663"/>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a:solidFill>
                  <a:srgbClr val="C00000"/>
                </a:solidFill>
              </a:rPr>
              <a:t>L</a:t>
            </a:r>
            <a:r>
              <a:rPr lang="en-US" sz="2400" b="1" dirty="0" smtClean="0">
                <a:solidFill>
                  <a:srgbClr val="C00000"/>
                </a:solidFill>
              </a:rPr>
              <a:t>oitering validation examples – meteorology data</a:t>
            </a:r>
          </a:p>
          <a:p>
            <a:pPr marL="342900" indent="-342900" algn="ctr">
              <a:spcBef>
                <a:spcPct val="50000"/>
              </a:spcBef>
            </a:pPr>
            <a:r>
              <a:rPr lang="en-US" sz="2400" b="1" dirty="0" smtClean="0">
                <a:solidFill>
                  <a:srgbClr val="C00000"/>
                </a:solidFill>
              </a:rPr>
              <a:t>Results preliminary</a:t>
            </a:r>
            <a:endParaRPr lang="en-US" sz="2400" b="1" dirty="0">
              <a:solidFill>
                <a:srgbClr val="C00000"/>
              </a:solidFill>
            </a:endParaRPr>
          </a:p>
        </p:txBody>
      </p:sp>
    </p:spTree>
    <p:extLst>
      <p:ext uri="{BB962C8B-B14F-4D97-AF65-F5344CB8AC3E}">
        <p14:creationId xmlns:p14="http://schemas.microsoft.com/office/powerpoint/2010/main" val="3067251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209" y="3046631"/>
            <a:ext cx="2079493" cy="523220"/>
          </a:xfrm>
          <a:prstGeom prst="rect">
            <a:avLst/>
          </a:prstGeom>
          <a:noFill/>
        </p:spPr>
        <p:txBody>
          <a:bodyPr wrap="square" rtlCol="0">
            <a:spAutoFit/>
          </a:bodyPr>
          <a:lstStyle/>
          <a:p>
            <a:r>
              <a:rPr lang="en-US" sz="1400" dirty="0" smtClean="0"/>
              <a:t>Bias Err = -0.09         </a:t>
            </a:r>
          </a:p>
          <a:p>
            <a:r>
              <a:rPr lang="en-US" sz="1400" dirty="0" smtClean="0"/>
              <a:t>Abs Err </a:t>
            </a:r>
            <a:r>
              <a:rPr lang="en-US" sz="1400" dirty="0"/>
              <a:t>= </a:t>
            </a:r>
            <a:r>
              <a:rPr lang="en-US" sz="1400" dirty="0" smtClean="0"/>
              <a:t>0.63</a:t>
            </a:r>
            <a:endParaRPr lang="en-US" sz="1400" dirty="0"/>
          </a:p>
        </p:txBody>
      </p:sp>
      <p:sp>
        <p:nvSpPr>
          <p:cNvPr id="3" name="TextBox 2"/>
          <p:cNvSpPr txBox="1"/>
          <p:nvPr/>
        </p:nvSpPr>
        <p:spPr>
          <a:xfrm>
            <a:off x="10078218" y="1923358"/>
            <a:ext cx="2113782" cy="276999"/>
          </a:xfrm>
          <a:prstGeom prst="rect">
            <a:avLst/>
          </a:prstGeom>
          <a:noFill/>
        </p:spPr>
        <p:txBody>
          <a:bodyPr wrap="square" rtlCol="0">
            <a:spAutoFit/>
          </a:bodyPr>
          <a:lstStyle/>
          <a:p>
            <a:pPr algn="ctr"/>
            <a:r>
              <a:rPr lang="en-US" sz="1200" dirty="0" smtClean="0"/>
              <a:t>Bias Err = 0.03    Abs Err = 0.62</a:t>
            </a:r>
            <a:endParaRPr lang="en-US" sz="1200" dirty="0"/>
          </a:p>
        </p:txBody>
      </p:sp>
      <p:sp>
        <p:nvSpPr>
          <p:cNvPr id="4" name="TextBox 3"/>
          <p:cNvSpPr txBox="1"/>
          <p:nvPr/>
        </p:nvSpPr>
        <p:spPr>
          <a:xfrm>
            <a:off x="10078218" y="4173407"/>
            <a:ext cx="2113782" cy="276999"/>
          </a:xfrm>
          <a:prstGeom prst="rect">
            <a:avLst/>
          </a:prstGeom>
          <a:noFill/>
        </p:spPr>
        <p:txBody>
          <a:bodyPr wrap="square" rtlCol="0">
            <a:spAutoFit/>
          </a:bodyPr>
          <a:lstStyle/>
          <a:p>
            <a:pPr algn="ctr"/>
            <a:r>
              <a:rPr lang="en-US" sz="1200" dirty="0" smtClean="0"/>
              <a:t>Bias Err = -0.63    Abs Err = 1.4   </a:t>
            </a:r>
            <a:endParaRPr lang="en-US" sz="1200" dirty="0"/>
          </a:p>
        </p:txBody>
      </p:sp>
      <p:sp>
        <p:nvSpPr>
          <p:cNvPr id="5" name="TextBox 4"/>
          <p:cNvSpPr txBox="1"/>
          <p:nvPr/>
        </p:nvSpPr>
        <p:spPr>
          <a:xfrm>
            <a:off x="228070" y="5970151"/>
            <a:ext cx="2079493" cy="523220"/>
          </a:xfrm>
          <a:prstGeom prst="rect">
            <a:avLst/>
          </a:prstGeom>
          <a:noFill/>
        </p:spPr>
        <p:txBody>
          <a:bodyPr wrap="square" rtlCol="0">
            <a:spAutoFit/>
          </a:bodyPr>
          <a:lstStyle/>
          <a:p>
            <a:r>
              <a:rPr lang="en-US" sz="1400" dirty="0" smtClean="0"/>
              <a:t>Bias Err = -1.14   </a:t>
            </a:r>
          </a:p>
          <a:p>
            <a:r>
              <a:rPr lang="en-US" sz="1400" dirty="0" smtClean="0"/>
              <a:t>Abs Err </a:t>
            </a:r>
            <a:r>
              <a:rPr lang="en-US" sz="1400" dirty="0"/>
              <a:t>= </a:t>
            </a:r>
            <a:r>
              <a:rPr lang="en-US" sz="1400" dirty="0" smtClean="0"/>
              <a:t>1.86</a:t>
            </a:r>
            <a:endParaRPr lang="en-US" sz="1400" dirty="0"/>
          </a:p>
        </p:txBody>
      </p:sp>
      <p:sp>
        <p:nvSpPr>
          <p:cNvPr id="6" name="TextBox 5"/>
          <p:cNvSpPr txBox="1"/>
          <p:nvPr/>
        </p:nvSpPr>
        <p:spPr>
          <a:xfrm>
            <a:off x="10078218" y="6472001"/>
            <a:ext cx="2113782" cy="276999"/>
          </a:xfrm>
          <a:prstGeom prst="rect">
            <a:avLst/>
          </a:prstGeom>
          <a:noFill/>
        </p:spPr>
        <p:txBody>
          <a:bodyPr wrap="square" rtlCol="0">
            <a:spAutoFit/>
          </a:bodyPr>
          <a:lstStyle/>
          <a:p>
            <a:pPr algn="ctr"/>
            <a:r>
              <a:rPr lang="en-US" sz="1200" dirty="0" smtClean="0"/>
              <a:t>Bias Err </a:t>
            </a:r>
            <a:r>
              <a:rPr lang="en-US" sz="1200" dirty="0"/>
              <a:t>= </a:t>
            </a:r>
            <a:r>
              <a:rPr lang="en-US" sz="1200" dirty="0" smtClean="0"/>
              <a:t>0.10   Abs Err = 0.16  </a:t>
            </a:r>
            <a:endParaRPr lang="en-US" sz="1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514351"/>
            <a:ext cx="3545586" cy="27397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3491990"/>
            <a:ext cx="3545586" cy="273977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0" y="4169849"/>
            <a:ext cx="3545586" cy="273977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100" y="1884236"/>
            <a:ext cx="3545586" cy="273977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4100" y="-429546"/>
            <a:ext cx="3545586" cy="273977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89" y="843223"/>
            <a:ext cx="2087404" cy="216027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4100" y="4405342"/>
            <a:ext cx="2121694" cy="216027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4100" y="-143302"/>
            <a:ext cx="2121694" cy="216027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100" y="2131020"/>
            <a:ext cx="2121694" cy="216027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489" y="3781740"/>
            <a:ext cx="2087404" cy="2160270"/>
          </a:xfrm>
          <a:prstGeom prst="rect">
            <a:avLst/>
          </a:prstGeom>
        </p:spPr>
      </p:pic>
      <p:sp>
        <p:nvSpPr>
          <p:cNvPr id="17" name="TextBox 16"/>
          <p:cNvSpPr txBox="1"/>
          <p:nvPr/>
        </p:nvSpPr>
        <p:spPr>
          <a:xfrm>
            <a:off x="0" y="0"/>
            <a:ext cx="6057900" cy="646331"/>
          </a:xfrm>
          <a:prstGeom prst="rect">
            <a:avLst/>
          </a:prstGeom>
          <a:noFill/>
        </p:spPr>
        <p:txBody>
          <a:bodyPr wrap="square" rtlCol="0">
            <a:spAutoFit/>
          </a:bodyPr>
          <a:lstStyle/>
          <a:p>
            <a:pPr algn="ctr"/>
            <a:r>
              <a:rPr lang="en-US" dirty="0" smtClean="0"/>
              <a:t>G10 adjusted to 4m for </a:t>
            </a:r>
            <a:r>
              <a:rPr lang="en-US" dirty="0" err="1" smtClean="0"/>
              <a:t>AirTemp</a:t>
            </a:r>
            <a:r>
              <a:rPr lang="en-US" dirty="0" smtClean="0"/>
              <a:t> and 5m for </a:t>
            </a:r>
            <a:r>
              <a:rPr lang="en-US" dirty="0" err="1" smtClean="0"/>
              <a:t>WindSpd</a:t>
            </a:r>
            <a:r>
              <a:rPr lang="en-US" dirty="0" smtClean="0"/>
              <a:t> (42036)</a:t>
            </a:r>
          </a:p>
          <a:p>
            <a:pPr algn="ctr"/>
            <a:r>
              <a:rPr lang="en-US" dirty="0"/>
              <a:t>u</a:t>
            </a:r>
            <a:r>
              <a:rPr lang="en-US" dirty="0" smtClean="0"/>
              <a:t>sing 42036’s water temperature in calculation</a:t>
            </a:r>
            <a:endParaRPr lang="en-US" dirty="0"/>
          </a:p>
        </p:txBody>
      </p:sp>
    </p:spTree>
    <p:extLst>
      <p:ext uri="{BB962C8B-B14F-4D97-AF65-F5344CB8AC3E}">
        <p14:creationId xmlns:p14="http://schemas.microsoft.com/office/powerpoint/2010/main" val="31402615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209" y="3046631"/>
            <a:ext cx="2079493" cy="523220"/>
          </a:xfrm>
          <a:prstGeom prst="rect">
            <a:avLst/>
          </a:prstGeom>
          <a:noFill/>
        </p:spPr>
        <p:txBody>
          <a:bodyPr wrap="square" rtlCol="0">
            <a:spAutoFit/>
          </a:bodyPr>
          <a:lstStyle/>
          <a:p>
            <a:r>
              <a:rPr lang="en-US" sz="1400" dirty="0" smtClean="0"/>
              <a:t>Bias Err = 0.48         </a:t>
            </a:r>
          </a:p>
          <a:p>
            <a:r>
              <a:rPr lang="en-US" sz="1400" dirty="0" smtClean="0"/>
              <a:t>Abs Err </a:t>
            </a:r>
            <a:r>
              <a:rPr lang="en-US" sz="1400" dirty="0"/>
              <a:t>= </a:t>
            </a:r>
            <a:r>
              <a:rPr lang="en-US" sz="1400" dirty="0" smtClean="0"/>
              <a:t>0.76</a:t>
            </a:r>
            <a:endParaRPr lang="en-US" sz="1400" dirty="0"/>
          </a:p>
        </p:txBody>
      </p:sp>
      <p:sp>
        <p:nvSpPr>
          <p:cNvPr id="3" name="TextBox 2"/>
          <p:cNvSpPr txBox="1"/>
          <p:nvPr/>
        </p:nvSpPr>
        <p:spPr>
          <a:xfrm>
            <a:off x="10078218" y="1923358"/>
            <a:ext cx="2113782" cy="276999"/>
          </a:xfrm>
          <a:prstGeom prst="rect">
            <a:avLst/>
          </a:prstGeom>
          <a:noFill/>
        </p:spPr>
        <p:txBody>
          <a:bodyPr wrap="square" rtlCol="0">
            <a:spAutoFit/>
          </a:bodyPr>
          <a:lstStyle/>
          <a:p>
            <a:pPr algn="ctr"/>
            <a:r>
              <a:rPr lang="en-US" sz="1200" dirty="0" smtClean="0"/>
              <a:t>Bias Err = 0.67    Abs Err = 0.94  </a:t>
            </a:r>
            <a:endParaRPr lang="en-US" sz="1200" dirty="0"/>
          </a:p>
        </p:txBody>
      </p:sp>
      <p:sp>
        <p:nvSpPr>
          <p:cNvPr id="4" name="TextBox 3"/>
          <p:cNvSpPr txBox="1"/>
          <p:nvPr/>
        </p:nvSpPr>
        <p:spPr>
          <a:xfrm>
            <a:off x="10078218" y="4173407"/>
            <a:ext cx="2113782" cy="276999"/>
          </a:xfrm>
          <a:prstGeom prst="rect">
            <a:avLst/>
          </a:prstGeom>
          <a:noFill/>
        </p:spPr>
        <p:txBody>
          <a:bodyPr wrap="square" rtlCol="0">
            <a:spAutoFit/>
          </a:bodyPr>
          <a:lstStyle/>
          <a:p>
            <a:pPr algn="ctr"/>
            <a:r>
              <a:rPr lang="en-US" sz="1200" dirty="0" smtClean="0"/>
              <a:t>Bias Err = -0.51    Abs Err = 0.55  </a:t>
            </a:r>
            <a:endParaRPr lang="en-US" sz="1200" dirty="0"/>
          </a:p>
        </p:txBody>
      </p:sp>
      <p:sp>
        <p:nvSpPr>
          <p:cNvPr id="5" name="TextBox 4"/>
          <p:cNvSpPr txBox="1"/>
          <p:nvPr/>
        </p:nvSpPr>
        <p:spPr>
          <a:xfrm>
            <a:off x="228070" y="5970151"/>
            <a:ext cx="2079493" cy="523220"/>
          </a:xfrm>
          <a:prstGeom prst="rect">
            <a:avLst/>
          </a:prstGeom>
          <a:noFill/>
        </p:spPr>
        <p:txBody>
          <a:bodyPr wrap="square" rtlCol="0">
            <a:spAutoFit/>
          </a:bodyPr>
          <a:lstStyle/>
          <a:p>
            <a:r>
              <a:rPr lang="en-US" sz="1400" dirty="0" smtClean="0"/>
              <a:t>Bias Err = -1.08   </a:t>
            </a:r>
          </a:p>
          <a:p>
            <a:r>
              <a:rPr lang="en-US" sz="1400" dirty="0" smtClean="0"/>
              <a:t>Abs Err </a:t>
            </a:r>
            <a:r>
              <a:rPr lang="en-US" sz="1400" dirty="0"/>
              <a:t>= </a:t>
            </a:r>
            <a:r>
              <a:rPr lang="en-US" sz="1400" dirty="0" smtClean="0"/>
              <a:t>2.05</a:t>
            </a:r>
            <a:endParaRPr lang="en-US" sz="1400" dirty="0"/>
          </a:p>
        </p:txBody>
      </p:sp>
      <p:sp>
        <p:nvSpPr>
          <p:cNvPr id="6" name="TextBox 5"/>
          <p:cNvSpPr txBox="1"/>
          <p:nvPr/>
        </p:nvSpPr>
        <p:spPr>
          <a:xfrm>
            <a:off x="10078218" y="6472001"/>
            <a:ext cx="2113782" cy="276999"/>
          </a:xfrm>
          <a:prstGeom prst="rect">
            <a:avLst/>
          </a:prstGeom>
          <a:noFill/>
        </p:spPr>
        <p:txBody>
          <a:bodyPr wrap="square" rtlCol="0">
            <a:spAutoFit/>
          </a:bodyPr>
          <a:lstStyle/>
          <a:p>
            <a:pPr algn="ctr"/>
            <a:r>
              <a:rPr lang="en-US" sz="1200" dirty="0" smtClean="0"/>
              <a:t>Bias Err = 0.11    Abs Err = 0.23  </a:t>
            </a:r>
            <a:endParaRPr lang="en-US" sz="1200" dirty="0"/>
          </a:p>
        </p:txBody>
      </p:sp>
      <p:sp>
        <p:nvSpPr>
          <p:cNvPr id="7" name="TextBox 6"/>
          <p:cNvSpPr txBox="1"/>
          <p:nvPr/>
        </p:nvSpPr>
        <p:spPr>
          <a:xfrm>
            <a:off x="0" y="0"/>
            <a:ext cx="6057900" cy="646331"/>
          </a:xfrm>
          <a:prstGeom prst="rect">
            <a:avLst/>
          </a:prstGeom>
          <a:noFill/>
        </p:spPr>
        <p:txBody>
          <a:bodyPr wrap="square" rtlCol="0">
            <a:spAutoFit/>
          </a:bodyPr>
          <a:lstStyle/>
          <a:p>
            <a:pPr algn="ctr"/>
            <a:r>
              <a:rPr lang="en-US" dirty="0" smtClean="0"/>
              <a:t>G10 adjusted to 4m for </a:t>
            </a:r>
            <a:r>
              <a:rPr lang="en-US" dirty="0" err="1" smtClean="0"/>
              <a:t>AirTemp</a:t>
            </a:r>
            <a:r>
              <a:rPr lang="en-US" dirty="0" smtClean="0"/>
              <a:t> and 5m for </a:t>
            </a:r>
            <a:r>
              <a:rPr lang="en-US" dirty="0" err="1" smtClean="0"/>
              <a:t>WindSpd</a:t>
            </a:r>
            <a:r>
              <a:rPr lang="en-US" dirty="0" smtClean="0"/>
              <a:t> (42036)</a:t>
            </a:r>
          </a:p>
          <a:p>
            <a:pPr algn="ctr"/>
            <a:r>
              <a:rPr lang="en-US" dirty="0"/>
              <a:t>u</a:t>
            </a:r>
            <a:r>
              <a:rPr lang="en-US" dirty="0" smtClean="0"/>
              <a:t>sing 42036’s water temperature in calculation</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3" y="3689866"/>
            <a:ext cx="2087404" cy="216027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3" y="766346"/>
            <a:ext cx="2087404" cy="216027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0" y="4173407"/>
            <a:ext cx="3545586" cy="273977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355" y="476596"/>
            <a:ext cx="3545586" cy="273977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0702" y="3485076"/>
            <a:ext cx="3545586" cy="273977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4100" y="1887576"/>
            <a:ext cx="3545586" cy="2739771"/>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4100" y="-400049"/>
            <a:ext cx="3545586" cy="2739771"/>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4817" y="-143302"/>
            <a:ext cx="2121694" cy="216027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4817" y="4381069"/>
            <a:ext cx="2121694" cy="216027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5845" y="2106747"/>
            <a:ext cx="2121694" cy="2160270"/>
          </a:xfrm>
          <a:prstGeom prst="rect">
            <a:avLst/>
          </a:prstGeom>
        </p:spPr>
      </p:pic>
    </p:spTree>
    <p:extLst>
      <p:ext uri="{BB962C8B-B14F-4D97-AF65-F5344CB8AC3E}">
        <p14:creationId xmlns:p14="http://schemas.microsoft.com/office/powerpoint/2010/main" val="41263883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057900" cy="646331"/>
          </a:xfrm>
          <a:prstGeom prst="rect">
            <a:avLst/>
          </a:prstGeom>
          <a:noFill/>
        </p:spPr>
        <p:txBody>
          <a:bodyPr wrap="square" rtlCol="0">
            <a:spAutoFit/>
          </a:bodyPr>
          <a:lstStyle/>
          <a:p>
            <a:pPr algn="ctr"/>
            <a:r>
              <a:rPr lang="en-US" dirty="0" smtClean="0"/>
              <a:t>G10 adjusted to 4m for </a:t>
            </a:r>
            <a:r>
              <a:rPr lang="en-US" dirty="0" err="1" smtClean="0"/>
              <a:t>AirTemp</a:t>
            </a:r>
            <a:r>
              <a:rPr lang="en-US" dirty="0" smtClean="0"/>
              <a:t> and 5m for </a:t>
            </a:r>
            <a:r>
              <a:rPr lang="en-US" dirty="0" err="1" smtClean="0"/>
              <a:t>WindSpd</a:t>
            </a:r>
            <a:r>
              <a:rPr lang="en-US" dirty="0" smtClean="0"/>
              <a:t> (42036)</a:t>
            </a:r>
          </a:p>
          <a:p>
            <a:pPr algn="ctr"/>
            <a:r>
              <a:rPr lang="en-US" dirty="0"/>
              <a:t>u</a:t>
            </a:r>
            <a:r>
              <a:rPr lang="en-US" dirty="0" smtClean="0"/>
              <a:t>sing 42036’s water temperature in calculation</a:t>
            </a:r>
            <a:endParaRPr lang="en-US" dirty="0"/>
          </a:p>
        </p:txBody>
      </p:sp>
      <p:sp>
        <p:nvSpPr>
          <p:cNvPr id="5" name="TextBox 4"/>
          <p:cNvSpPr txBox="1"/>
          <p:nvPr/>
        </p:nvSpPr>
        <p:spPr>
          <a:xfrm>
            <a:off x="251209" y="3046631"/>
            <a:ext cx="2079493" cy="523220"/>
          </a:xfrm>
          <a:prstGeom prst="rect">
            <a:avLst/>
          </a:prstGeom>
          <a:noFill/>
        </p:spPr>
        <p:txBody>
          <a:bodyPr wrap="square" rtlCol="0">
            <a:spAutoFit/>
          </a:bodyPr>
          <a:lstStyle/>
          <a:p>
            <a:r>
              <a:rPr lang="en-US" sz="1400" dirty="0" smtClean="0"/>
              <a:t>Bias Err = -0.10        </a:t>
            </a:r>
          </a:p>
          <a:p>
            <a:r>
              <a:rPr lang="en-US" sz="1400" dirty="0" smtClean="0"/>
              <a:t>Abs Err </a:t>
            </a:r>
            <a:r>
              <a:rPr lang="en-US" sz="1400" dirty="0"/>
              <a:t>= </a:t>
            </a:r>
            <a:r>
              <a:rPr lang="en-US" sz="1400" dirty="0" smtClean="0"/>
              <a:t>0.47</a:t>
            </a:r>
            <a:endParaRPr lang="en-US" sz="1400" dirty="0"/>
          </a:p>
        </p:txBody>
      </p:sp>
      <p:sp>
        <p:nvSpPr>
          <p:cNvPr id="6" name="TextBox 5"/>
          <p:cNvSpPr txBox="1"/>
          <p:nvPr/>
        </p:nvSpPr>
        <p:spPr>
          <a:xfrm>
            <a:off x="10078218" y="1923358"/>
            <a:ext cx="2113782" cy="276999"/>
          </a:xfrm>
          <a:prstGeom prst="rect">
            <a:avLst/>
          </a:prstGeom>
          <a:noFill/>
        </p:spPr>
        <p:txBody>
          <a:bodyPr wrap="square" rtlCol="0">
            <a:spAutoFit/>
          </a:bodyPr>
          <a:lstStyle/>
          <a:p>
            <a:pPr algn="ctr"/>
            <a:r>
              <a:rPr lang="en-US" sz="1200" dirty="0" smtClean="0"/>
              <a:t>Bias Err = -0.08   Abs Err </a:t>
            </a:r>
            <a:r>
              <a:rPr lang="en-US" sz="1200" dirty="0"/>
              <a:t>= </a:t>
            </a:r>
            <a:r>
              <a:rPr lang="en-US" sz="1200" dirty="0" smtClean="0"/>
              <a:t>0.50</a:t>
            </a:r>
            <a:endParaRPr lang="en-US" sz="1200" dirty="0"/>
          </a:p>
        </p:txBody>
      </p:sp>
      <p:sp>
        <p:nvSpPr>
          <p:cNvPr id="7" name="TextBox 6"/>
          <p:cNvSpPr txBox="1"/>
          <p:nvPr/>
        </p:nvSpPr>
        <p:spPr>
          <a:xfrm>
            <a:off x="10078218" y="4173407"/>
            <a:ext cx="2113782" cy="276999"/>
          </a:xfrm>
          <a:prstGeom prst="rect">
            <a:avLst/>
          </a:prstGeom>
          <a:noFill/>
        </p:spPr>
        <p:txBody>
          <a:bodyPr wrap="square" rtlCol="0">
            <a:spAutoFit/>
          </a:bodyPr>
          <a:lstStyle/>
          <a:p>
            <a:pPr algn="ctr"/>
            <a:r>
              <a:rPr lang="en-US" sz="1200" dirty="0" smtClean="0"/>
              <a:t>Bias Err = 0.06    Abs Err = 0.27 </a:t>
            </a:r>
            <a:endParaRPr lang="en-US" sz="1200" dirty="0"/>
          </a:p>
        </p:txBody>
      </p:sp>
      <p:sp>
        <p:nvSpPr>
          <p:cNvPr id="8" name="TextBox 7"/>
          <p:cNvSpPr txBox="1"/>
          <p:nvPr/>
        </p:nvSpPr>
        <p:spPr>
          <a:xfrm>
            <a:off x="10078218" y="6472001"/>
            <a:ext cx="2113782" cy="276999"/>
          </a:xfrm>
          <a:prstGeom prst="rect">
            <a:avLst/>
          </a:prstGeom>
          <a:noFill/>
        </p:spPr>
        <p:txBody>
          <a:bodyPr wrap="square" rtlCol="0">
            <a:spAutoFit/>
          </a:bodyPr>
          <a:lstStyle/>
          <a:p>
            <a:pPr algn="ctr"/>
            <a:r>
              <a:rPr lang="en-US" sz="1200" dirty="0" smtClean="0"/>
              <a:t>Bias Err </a:t>
            </a:r>
            <a:r>
              <a:rPr lang="en-US" sz="1200" dirty="0"/>
              <a:t>= </a:t>
            </a:r>
            <a:r>
              <a:rPr lang="en-US" sz="1200" dirty="0" smtClean="0"/>
              <a:t>0.03   Abs Err = 0.16 </a:t>
            </a:r>
            <a:endParaRPr lang="en-US" sz="1200" dirty="0"/>
          </a:p>
        </p:txBody>
      </p:sp>
      <p:sp>
        <p:nvSpPr>
          <p:cNvPr id="9" name="TextBox 8"/>
          <p:cNvSpPr txBox="1"/>
          <p:nvPr/>
        </p:nvSpPr>
        <p:spPr>
          <a:xfrm>
            <a:off x="228070" y="5970151"/>
            <a:ext cx="2079493" cy="523220"/>
          </a:xfrm>
          <a:prstGeom prst="rect">
            <a:avLst/>
          </a:prstGeom>
          <a:noFill/>
        </p:spPr>
        <p:txBody>
          <a:bodyPr wrap="square" rtlCol="0">
            <a:spAutoFit/>
          </a:bodyPr>
          <a:lstStyle/>
          <a:p>
            <a:r>
              <a:rPr lang="en-US" sz="1400" dirty="0" smtClean="0"/>
              <a:t>Bias Err = -0.26 </a:t>
            </a:r>
          </a:p>
          <a:p>
            <a:r>
              <a:rPr lang="en-US" sz="1400" dirty="0" smtClean="0"/>
              <a:t>Abs Err </a:t>
            </a:r>
            <a:r>
              <a:rPr lang="en-US" sz="1400" dirty="0"/>
              <a:t>= </a:t>
            </a:r>
            <a:r>
              <a:rPr lang="en-US" sz="1400" dirty="0" smtClean="0"/>
              <a:t>1.40</a:t>
            </a:r>
            <a:endParaRPr lang="en-US" sz="14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690" y="3491990"/>
            <a:ext cx="3545586" cy="273977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988" y="1899424"/>
            <a:ext cx="3545586" cy="27397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988" y="-390871"/>
            <a:ext cx="3545586" cy="273977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849" y="4189719"/>
            <a:ext cx="3545586" cy="273977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7690" y="529538"/>
            <a:ext cx="3545586" cy="2739771"/>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76" y="646331"/>
            <a:ext cx="2319338" cy="24003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8286" y="4450230"/>
            <a:ext cx="2121694" cy="216027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8286" y="-146782"/>
            <a:ext cx="2121694" cy="216027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8286" y="2151812"/>
            <a:ext cx="2121694" cy="216027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58" y="3491990"/>
            <a:ext cx="2319338" cy="2400300"/>
          </a:xfrm>
          <a:prstGeom prst="rect">
            <a:avLst/>
          </a:prstGeom>
        </p:spPr>
      </p:pic>
    </p:spTree>
    <p:extLst>
      <p:ext uri="{BB962C8B-B14F-4D97-AF65-F5344CB8AC3E}">
        <p14:creationId xmlns:p14="http://schemas.microsoft.com/office/powerpoint/2010/main" val="467052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748623" y="269131"/>
            <a:ext cx="10584100" cy="5924699"/>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smtClean="0"/>
              <a:t>Instrumentation</a:t>
            </a:r>
            <a:endParaRPr lang="en-US" sz="2400" b="1" dirty="0"/>
          </a:p>
          <a:p>
            <a:pPr marL="342900" indent="-342900">
              <a:lnSpc>
                <a:spcPct val="90000"/>
              </a:lnSpc>
              <a:spcBef>
                <a:spcPct val="50000"/>
              </a:spcBef>
              <a:buFont typeface="Wingdings" pitchFamily="2" charset="2"/>
              <a:buChar char="§"/>
            </a:pPr>
            <a:r>
              <a:rPr lang="en-US" sz="2000" dirty="0" smtClean="0"/>
              <a:t>Payloads are on the float and the glider 6 m below</a:t>
            </a:r>
            <a:endParaRPr lang="en-US" sz="2000" dirty="0"/>
          </a:p>
          <a:p>
            <a:pPr marL="342900" indent="-342900">
              <a:lnSpc>
                <a:spcPct val="90000"/>
              </a:lnSpc>
              <a:spcBef>
                <a:spcPct val="50000"/>
              </a:spcBef>
              <a:buFont typeface="Wingdings" pitchFamily="2" charset="2"/>
              <a:buChar char="§"/>
            </a:pPr>
            <a:r>
              <a:rPr lang="en-US" sz="2000" dirty="0" smtClean="0"/>
              <a:t>Possible instruments (red used in GOM field program):</a:t>
            </a:r>
            <a:endParaRPr lang="en-US" sz="2000" dirty="0"/>
          </a:p>
          <a:p>
            <a:pPr marL="800100" lvl="1" indent="-342900">
              <a:lnSpc>
                <a:spcPct val="90000"/>
              </a:lnSpc>
              <a:spcBef>
                <a:spcPts val="600"/>
              </a:spcBef>
              <a:buFont typeface="Courier New" panose="02070309020205020404" pitchFamily="49" charset="0"/>
              <a:buChar char="o"/>
            </a:pPr>
            <a:r>
              <a:rPr lang="en-US" sz="2000" dirty="0" smtClean="0">
                <a:solidFill>
                  <a:srgbClr val="C00000"/>
                </a:solidFill>
              </a:rPr>
              <a:t>Meteorology – wind, temperature, pressure (1-m height)</a:t>
            </a:r>
            <a:endParaRPr lang="en-US" sz="2000" dirty="0">
              <a:solidFill>
                <a:srgbClr val="C00000"/>
              </a:solidFill>
            </a:endParaRPr>
          </a:p>
          <a:p>
            <a:pPr marL="800100" lvl="1" indent="-342900">
              <a:lnSpc>
                <a:spcPct val="90000"/>
              </a:lnSpc>
              <a:spcBef>
                <a:spcPts val="600"/>
              </a:spcBef>
              <a:buFont typeface="Courier New" panose="02070309020205020404" pitchFamily="49" charset="0"/>
              <a:buChar char="o"/>
            </a:pPr>
            <a:r>
              <a:rPr lang="en-US" sz="2000" dirty="0" smtClean="0">
                <a:solidFill>
                  <a:srgbClr val="C00000"/>
                </a:solidFill>
              </a:rPr>
              <a:t>Directional wave sensor  - sig wave height, </a:t>
            </a:r>
            <a:r>
              <a:rPr lang="en-US" sz="2000" dirty="0" err="1" smtClean="0">
                <a:solidFill>
                  <a:srgbClr val="C00000"/>
                </a:solidFill>
              </a:rPr>
              <a:t>avg</a:t>
            </a:r>
            <a:r>
              <a:rPr lang="en-US" sz="2000" dirty="0" smtClean="0">
                <a:solidFill>
                  <a:srgbClr val="C00000"/>
                </a:solidFill>
              </a:rPr>
              <a:t> period, peak period, peak direction, spectra</a:t>
            </a:r>
          </a:p>
          <a:p>
            <a:pPr marL="800100" lvl="1" indent="-342900">
              <a:lnSpc>
                <a:spcPct val="90000"/>
              </a:lnSpc>
              <a:spcBef>
                <a:spcPts val="600"/>
              </a:spcBef>
              <a:buFont typeface="Courier New" panose="02070309020205020404" pitchFamily="49" charset="0"/>
              <a:buChar char="o"/>
            </a:pPr>
            <a:r>
              <a:rPr lang="en-US" sz="2000" dirty="0" smtClean="0">
                <a:solidFill>
                  <a:srgbClr val="C00000"/>
                </a:solidFill>
              </a:rPr>
              <a:t>ADCP – profile of ocean currents</a:t>
            </a:r>
          </a:p>
          <a:p>
            <a:pPr marL="800100" lvl="1" indent="-342900">
              <a:lnSpc>
                <a:spcPct val="90000"/>
              </a:lnSpc>
              <a:spcBef>
                <a:spcPts val="600"/>
              </a:spcBef>
              <a:buFont typeface="Courier New" panose="02070309020205020404" pitchFamily="49" charset="0"/>
              <a:buChar char="o"/>
            </a:pPr>
            <a:r>
              <a:rPr lang="en-US" sz="2000" dirty="0">
                <a:solidFill>
                  <a:srgbClr val="C00000"/>
                </a:solidFill>
              </a:rPr>
              <a:t>CTD-DO (</a:t>
            </a:r>
            <a:r>
              <a:rPr lang="en-US" sz="2000" dirty="0" smtClean="0">
                <a:solidFill>
                  <a:srgbClr val="C00000"/>
                </a:solidFill>
              </a:rPr>
              <a:t>conductivity/salinity, </a:t>
            </a:r>
            <a:r>
              <a:rPr lang="en-US" sz="2000" dirty="0">
                <a:solidFill>
                  <a:srgbClr val="C00000"/>
                </a:solidFill>
              </a:rPr>
              <a:t>temperature, depth, dissolved oxygen</a:t>
            </a:r>
            <a:r>
              <a:rPr lang="en-US" sz="2000" dirty="0" smtClean="0">
                <a:solidFill>
                  <a:srgbClr val="C00000"/>
                </a:solidFill>
              </a:rPr>
              <a:t>)</a:t>
            </a:r>
            <a:r>
              <a:rPr lang="en-US" sz="2000" dirty="0" smtClean="0"/>
              <a:t> </a:t>
            </a:r>
            <a:endParaRPr lang="en-US" sz="2000" dirty="0"/>
          </a:p>
          <a:p>
            <a:pPr marL="800100" lvl="1" indent="-342900">
              <a:lnSpc>
                <a:spcPct val="90000"/>
              </a:lnSpc>
              <a:spcBef>
                <a:spcPts val="600"/>
              </a:spcBef>
              <a:buFont typeface="Courier New" panose="02070309020205020404" pitchFamily="49" charset="0"/>
              <a:buChar char="o"/>
            </a:pPr>
            <a:r>
              <a:rPr lang="en-US" sz="2000" dirty="0" smtClean="0"/>
              <a:t>Acoustic modems and acoustic recorders</a:t>
            </a:r>
            <a:endParaRPr lang="en-US" sz="2000" dirty="0"/>
          </a:p>
          <a:p>
            <a:pPr marL="800100" lvl="1" indent="-342900">
              <a:lnSpc>
                <a:spcPct val="90000"/>
              </a:lnSpc>
              <a:spcBef>
                <a:spcPts val="600"/>
              </a:spcBef>
              <a:buFont typeface="Courier New" panose="02070309020205020404" pitchFamily="49" charset="0"/>
              <a:buChar char="o"/>
            </a:pPr>
            <a:r>
              <a:rPr lang="en-US" sz="2000" dirty="0" smtClean="0"/>
              <a:t>Bathymetry sensors</a:t>
            </a:r>
            <a:endParaRPr lang="en-US" sz="2000" dirty="0"/>
          </a:p>
          <a:p>
            <a:pPr marL="800100" lvl="1" indent="-342900">
              <a:lnSpc>
                <a:spcPct val="90000"/>
              </a:lnSpc>
              <a:spcBef>
                <a:spcPts val="600"/>
              </a:spcBef>
              <a:buFont typeface="Courier New" panose="02070309020205020404" pitchFamily="49" charset="0"/>
              <a:buChar char="o"/>
            </a:pPr>
            <a:r>
              <a:rPr lang="en-US" sz="2000" dirty="0" err="1" smtClean="0"/>
              <a:t>Fluorometer</a:t>
            </a:r>
            <a:r>
              <a:rPr lang="en-US" sz="2000" dirty="0" smtClean="0"/>
              <a:t> (oil, turbidity, chlorophyll)</a:t>
            </a:r>
            <a:endParaRPr lang="en-US" sz="2000" dirty="0"/>
          </a:p>
          <a:p>
            <a:pPr marL="800100" lvl="1" indent="-342900">
              <a:lnSpc>
                <a:spcPct val="90000"/>
              </a:lnSpc>
              <a:spcBef>
                <a:spcPts val="600"/>
              </a:spcBef>
              <a:buFont typeface="Courier New" panose="02070309020205020404" pitchFamily="49" charset="0"/>
              <a:buChar char="o"/>
            </a:pPr>
            <a:r>
              <a:rPr lang="en-US" sz="2000" dirty="0" smtClean="0"/>
              <a:t>Magnetometer</a:t>
            </a:r>
            <a:endParaRPr lang="en-US" sz="2000" dirty="0"/>
          </a:p>
          <a:p>
            <a:pPr marL="800100" lvl="1" indent="-342900">
              <a:lnSpc>
                <a:spcPct val="90000"/>
              </a:lnSpc>
              <a:spcBef>
                <a:spcPts val="600"/>
              </a:spcBef>
              <a:buFont typeface="Courier New" panose="02070309020205020404" pitchFamily="49" charset="0"/>
              <a:buChar char="o"/>
            </a:pPr>
            <a:r>
              <a:rPr lang="en-US" sz="2000" dirty="0" smtClean="0"/>
              <a:t>Cameras</a:t>
            </a:r>
          </a:p>
          <a:p>
            <a:pPr marL="342900" indent="-342900">
              <a:lnSpc>
                <a:spcPct val="90000"/>
              </a:lnSpc>
              <a:spcBef>
                <a:spcPct val="50000"/>
              </a:spcBef>
              <a:buFont typeface="Wingdings" panose="05000000000000000000" pitchFamily="2" charset="2"/>
              <a:buChar char="§"/>
            </a:pPr>
            <a:r>
              <a:rPr lang="en-US" sz="2000" dirty="0" smtClean="0"/>
              <a:t>Some data transmitted real-time by Iridium satellite link, some archived onboard and retrieved after missions. Data transmission depends on a balance of priorities, power, data resolution, data types, and transmission limits.</a:t>
            </a:r>
          </a:p>
          <a:p>
            <a:pPr marL="342900" indent="-342900">
              <a:lnSpc>
                <a:spcPct val="90000"/>
              </a:lnSpc>
              <a:spcBef>
                <a:spcPct val="50000"/>
              </a:spcBef>
              <a:buFont typeface="Wingdings" panose="05000000000000000000" pitchFamily="2" charset="2"/>
              <a:buChar char="§"/>
            </a:pPr>
            <a:r>
              <a:rPr lang="en-US" sz="2000" dirty="0" smtClean="0"/>
              <a:t>All plots in this presentation show real-time data for the Gulf of Mexico field program</a:t>
            </a:r>
            <a:endParaRPr lang="en-US" sz="2000" dirty="0"/>
          </a:p>
        </p:txBody>
      </p:sp>
      <p:sp>
        <p:nvSpPr>
          <p:cNvPr id="2" name="Slide Number Placeholder 1"/>
          <p:cNvSpPr>
            <a:spLocks noGrp="1"/>
          </p:cNvSpPr>
          <p:nvPr>
            <p:ph type="sldNum" sz="quarter" idx="12"/>
          </p:nvPr>
        </p:nvSpPr>
        <p:spPr/>
        <p:txBody>
          <a:bodyPr/>
          <a:lstStyle/>
          <a:p>
            <a:fld id="{87A80742-E3CF-41A9-8D59-D8824802E221}" type="slidenum">
              <a:rPr lang="en-US" smtClean="0"/>
              <a:t>3</a:t>
            </a:fld>
            <a:endParaRPr lang="en-US"/>
          </a:p>
        </p:txBody>
      </p:sp>
    </p:spTree>
    <p:extLst>
      <p:ext uri="{BB962C8B-B14F-4D97-AF65-F5344CB8AC3E}">
        <p14:creationId xmlns:p14="http://schemas.microsoft.com/office/powerpoint/2010/main" val="3510515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057900" cy="646331"/>
          </a:xfrm>
          <a:prstGeom prst="rect">
            <a:avLst/>
          </a:prstGeom>
          <a:noFill/>
        </p:spPr>
        <p:txBody>
          <a:bodyPr wrap="square" rtlCol="0">
            <a:spAutoFit/>
          </a:bodyPr>
          <a:lstStyle/>
          <a:p>
            <a:pPr algn="ctr"/>
            <a:r>
              <a:rPr lang="en-US" dirty="0" smtClean="0"/>
              <a:t>G10 adjusted to 5m for </a:t>
            </a:r>
            <a:r>
              <a:rPr lang="en-US" dirty="0" err="1" smtClean="0"/>
              <a:t>WindSpd</a:t>
            </a:r>
            <a:r>
              <a:rPr lang="en-US" dirty="0" smtClean="0"/>
              <a:t> (42036)</a:t>
            </a:r>
          </a:p>
          <a:p>
            <a:pPr algn="ctr"/>
            <a:r>
              <a:rPr lang="en-US" dirty="0"/>
              <a:t>u</a:t>
            </a:r>
            <a:r>
              <a:rPr lang="en-US" dirty="0" smtClean="0"/>
              <a:t>sing G10’s water temperature in calculation</a:t>
            </a:r>
            <a:endParaRPr lang="en-US" dirty="0"/>
          </a:p>
        </p:txBody>
      </p:sp>
      <p:sp>
        <p:nvSpPr>
          <p:cNvPr id="5" name="TextBox 4"/>
          <p:cNvSpPr txBox="1"/>
          <p:nvPr/>
        </p:nvSpPr>
        <p:spPr>
          <a:xfrm>
            <a:off x="251209" y="3046631"/>
            <a:ext cx="2079493" cy="523220"/>
          </a:xfrm>
          <a:prstGeom prst="rect">
            <a:avLst/>
          </a:prstGeom>
          <a:noFill/>
        </p:spPr>
        <p:txBody>
          <a:bodyPr wrap="square" rtlCol="0">
            <a:spAutoFit/>
          </a:bodyPr>
          <a:lstStyle/>
          <a:p>
            <a:r>
              <a:rPr lang="en-US" sz="1400" dirty="0" smtClean="0"/>
              <a:t>Bias Err = 2.32  </a:t>
            </a:r>
          </a:p>
          <a:p>
            <a:r>
              <a:rPr lang="en-US" sz="1400" dirty="0" smtClean="0"/>
              <a:t>Abs Err = 2.51</a:t>
            </a:r>
            <a:endParaRPr lang="en-US" sz="1400" dirty="0"/>
          </a:p>
        </p:txBody>
      </p:sp>
      <p:sp>
        <p:nvSpPr>
          <p:cNvPr id="6" name="TextBox 5"/>
          <p:cNvSpPr txBox="1"/>
          <p:nvPr/>
        </p:nvSpPr>
        <p:spPr>
          <a:xfrm>
            <a:off x="228070" y="5970151"/>
            <a:ext cx="2079493" cy="523220"/>
          </a:xfrm>
          <a:prstGeom prst="rect">
            <a:avLst/>
          </a:prstGeom>
          <a:noFill/>
        </p:spPr>
        <p:txBody>
          <a:bodyPr wrap="square" rtlCol="0">
            <a:spAutoFit/>
          </a:bodyPr>
          <a:lstStyle/>
          <a:p>
            <a:r>
              <a:rPr lang="en-US" sz="1400" dirty="0" smtClean="0"/>
              <a:t>Bias Err = 0.05  </a:t>
            </a:r>
          </a:p>
          <a:p>
            <a:r>
              <a:rPr lang="en-US" sz="1400" dirty="0" smtClean="0"/>
              <a:t>Abs Err = 0.49</a:t>
            </a:r>
            <a:endParaRPr lang="en-US" sz="1400" dirty="0"/>
          </a:p>
        </p:txBody>
      </p:sp>
      <p:sp>
        <p:nvSpPr>
          <p:cNvPr id="7" name="TextBox 6"/>
          <p:cNvSpPr txBox="1"/>
          <p:nvPr/>
        </p:nvSpPr>
        <p:spPr>
          <a:xfrm>
            <a:off x="10078218" y="1923358"/>
            <a:ext cx="2113782" cy="276999"/>
          </a:xfrm>
          <a:prstGeom prst="rect">
            <a:avLst/>
          </a:prstGeom>
          <a:noFill/>
        </p:spPr>
        <p:txBody>
          <a:bodyPr wrap="square" rtlCol="0">
            <a:spAutoFit/>
          </a:bodyPr>
          <a:lstStyle/>
          <a:p>
            <a:pPr algn="ctr"/>
            <a:r>
              <a:rPr lang="en-US" sz="1200" dirty="0" smtClean="0"/>
              <a:t>Bias Err = 3.93   Abs Err = 3.99 </a:t>
            </a:r>
            <a:endParaRPr lang="en-US" sz="1200" dirty="0"/>
          </a:p>
        </p:txBody>
      </p:sp>
      <p:sp>
        <p:nvSpPr>
          <p:cNvPr id="8" name="TextBox 7"/>
          <p:cNvSpPr txBox="1"/>
          <p:nvPr/>
        </p:nvSpPr>
        <p:spPr>
          <a:xfrm>
            <a:off x="10078218" y="4173407"/>
            <a:ext cx="2113782" cy="276999"/>
          </a:xfrm>
          <a:prstGeom prst="rect">
            <a:avLst/>
          </a:prstGeom>
          <a:noFill/>
        </p:spPr>
        <p:txBody>
          <a:bodyPr wrap="square" rtlCol="0">
            <a:spAutoFit/>
          </a:bodyPr>
          <a:lstStyle/>
          <a:p>
            <a:pPr algn="ctr"/>
            <a:r>
              <a:rPr lang="en-US" sz="1200" dirty="0" smtClean="0"/>
              <a:t>Bias Err = -4.35   Abs Err = 4.51 </a:t>
            </a:r>
            <a:endParaRPr lang="en-US" sz="1200" dirty="0"/>
          </a:p>
        </p:txBody>
      </p:sp>
      <p:sp>
        <p:nvSpPr>
          <p:cNvPr id="9" name="TextBox 8"/>
          <p:cNvSpPr txBox="1"/>
          <p:nvPr/>
        </p:nvSpPr>
        <p:spPr>
          <a:xfrm>
            <a:off x="10078218" y="6472001"/>
            <a:ext cx="2113782" cy="276999"/>
          </a:xfrm>
          <a:prstGeom prst="rect">
            <a:avLst/>
          </a:prstGeom>
          <a:noFill/>
        </p:spPr>
        <p:txBody>
          <a:bodyPr wrap="square" rtlCol="0">
            <a:spAutoFit/>
          </a:bodyPr>
          <a:lstStyle/>
          <a:p>
            <a:pPr algn="ctr"/>
            <a:r>
              <a:rPr lang="en-US" sz="1200" dirty="0" smtClean="0"/>
              <a:t>Bias Err = 0.14   Abs Err = 0.37  </a:t>
            </a:r>
            <a:endParaRPr lang="en-US" sz="12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702" y="3494865"/>
            <a:ext cx="3545586" cy="273977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702" y="553472"/>
            <a:ext cx="3545586" cy="273977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5" y="3494865"/>
            <a:ext cx="2319338" cy="24003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0" y="646331"/>
            <a:ext cx="2319338" cy="24003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2988" y="4176474"/>
            <a:ext cx="3545586" cy="2739771"/>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2988" y="-326693"/>
            <a:ext cx="3545586" cy="273977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2988" y="1923357"/>
            <a:ext cx="3545586" cy="273977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3662" y="-110549"/>
            <a:ext cx="2121694" cy="216027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3662" y="2116968"/>
            <a:ext cx="2121694" cy="2160270"/>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3662" y="4415696"/>
            <a:ext cx="2121694" cy="2160270"/>
          </a:xfrm>
          <a:prstGeom prst="rect">
            <a:avLst/>
          </a:prstGeom>
        </p:spPr>
      </p:pic>
    </p:spTree>
    <p:extLst>
      <p:ext uri="{BB962C8B-B14F-4D97-AF65-F5344CB8AC3E}">
        <p14:creationId xmlns:p14="http://schemas.microsoft.com/office/powerpoint/2010/main" val="16915228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 y="152401"/>
            <a:ext cx="12110936" cy="6832640"/>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smtClean="0"/>
              <a:t>Conclusion</a:t>
            </a:r>
            <a:endParaRPr lang="en-US" sz="2400" b="1" dirty="0"/>
          </a:p>
          <a:p>
            <a:pPr marL="342900" indent="-342900">
              <a:spcBef>
                <a:spcPts val="600"/>
              </a:spcBef>
              <a:buFont typeface="Wingdings" pitchFamily="2" charset="2"/>
              <a:buChar char="§"/>
            </a:pPr>
            <a:r>
              <a:rPr lang="en-US" sz="2000" dirty="0" smtClean="0"/>
              <a:t>WGs show a capacity for short–term to seasonal targeted sustained observations in data-void regions and possibly tropical cyclones.</a:t>
            </a:r>
          </a:p>
          <a:p>
            <a:pPr marL="342900" indent="-342900">
              <a:spcBef>
                <a:spcPts val="600"/>
              </a:spcBef>
              <a:buFont typeface="Wingdings" pitchFamily="2" charset="2"/>
              <a:buChar char="§"/>
            </a:pPr>
            <a:r>
              <a:rPr lang="en-US" sz="2000" dirty="0" smtClean="0"/>
              <a:t>Demonstrated </a:t>
            </a:r>
            <a:r>
              <a:rPr lang="en-US" sz="2000" dirty="0"/>
              <a:t>that SV2 WGs retain maneuverability </a:t>
            </a:r>
            <a:r>
              <a:rPr lang="en-US" sz="2000" dirty="0" smtClean="0"/>
              <a:t>in </a:t>
            </a:r>
            <a:r>
              <a:rPr lang="en-US" sz="2000" dirty="0"/>
              <a:t>currents up to </a:t>
            </a:r>
            <a:r>
              <a:rPr lang="en-US" sz="2000" dirty="0" smtClean="0"/>
              <a:t>approximate 1 </a:t>
            </a:r>
            <a:r>
              <a:rPr lang="en-US" sz="2000" dirty="0"/>
              <a:t>ms</a:t>
            </a:r>
            <a:r>
              <a:rPr lang="en-US" sz="2000" baseline="30000" dirty="0"/>
              <a:t>-1 </a:t>
            </a:r>
            <a:r>
              <a:rPr lang="en-US" sz="2000" dirty="0"/>
              <a:t>.</a:t>
            </a:r>
            <a:endParaRPr lang="en-US" sz="2000" i="1" dirty="0"/>
          </a:p>
          <a:p>
            <a:pPr marL="342900" indent="-342900">
              <a:spcBef>
                <a:spcPts val="600"/>
              </a:spcBef>
              <a:buFont typeface="Wingdings" pitchFamily="2" charset="2"/>
              <a:buChar char="§"/>
            </a:pPr>
            <a:r>
              <a:rPr lang="en-US" sz="2000" dirty="0" smtClean="0"/>
              <a:t>Preliminary results indicate reasonable buoy agreement with wave and pressure. Height-adjusted wind shows promise but have outliers that require more study. Instruments may also deteriorate with time (under study).</a:t>
            </a:r>
          </a:p>
          <a:p>
            <a:pPr marL="342900" indent="-342900">
              <a:spcBef>
                <a:spcPts val="600"/>
              </a:spcBef>
              <a:buFont typeface="Wingdings" pitchFamily="2" charset="2"/>
              <a:buChar char="§"/>
            </a:pPr>
            <a:r>
              <a:rPr lang="en-US" sz="2000" dirty="0" smtClean="0"/>
              <a:t>Needs an improved air temperature sensor in warm season.</a:t>
            </a:r>
          </a:p>
          <a:p>
            <a:pPr marL="342900" indent="-342900">
              <a:spcBef>
                <a:spcPts val="600"/>
              </a:spcBef>
              <a:buFont typeface="Wingdings" pitchFamily="2" charset="2"/>
              <a:buChar char="§"/>
            </a:pPr>
            <a:r>
              <a:rPr lang="en-US" sz="2000" dirty="0" smtClean="0"/>
              <a:t>Validation of archived surface water temperature and buoys ongoing, but show general agreement</a:t>
            </a:r>
          </a:p>
          <a:p>
            <a:pPr marL="342900" indent="-342900">
              <a:spcBef>
                <a:spcPts val="600"/>
              </a:spcBef>
              <a:buFont typeface="Wingdings" pitchFamily="2" charset="2"/>
              <a:buChar char="§"/>
            </a:pPr>
            <a:r>
              <a:rPr lang="en-US" sz="2000" dirty="0" smtClean="0"/>
              <a:t>Surface (float), 6-m water temperature data (glider), salinity, dissolved oxygen, and ADCP will facilitate excellent mixing layer studies.</a:t>
            </a:r>
          </a:p>
          <a:p>
            <a:pPr marL="342900" indent="-342900">
              <a:spcBef>
                <a:spcPts val="600"/>
              </a:spcBef>
              <a:buFont typeface="Wingdings" pitchFamily="2" charset="2"/>
              <a:buChar char="§"/>
            </a:pPr>
            <a:r>
              <a:rPr lang="en-US" sz="2000" dirty="0" smtClean="0"/>
              <a:t>Paper in May/June MTS journal</a:t>
            </a:r>
          </a:p>
          <a:p>
            <a:pPr algn="ctr">
              <a:spcBef>
                <a:spcPts val="600"/>
              </a:spcBef>
            </a:pPr>
            <a:r>
              <a:rPr lang="en-US" sz="2400" b="1" dirty="0" smtClean="0"/>
              <a:t>Issues</a:t>
            </a:r>
            <a:endParaRPr lang="en-US" sz="2000" dirty="0" smtClean="0"/>
          </a:p>
          <a:p>
            <a:pPr marL="342900" indent="-342900">
              <a:spcBef>
                <a:spcPts val="600"/>
              </a:spcBef>
              <a:buFont typeface="Wingdings" pitchFamily="2" charset="2"/>
              <a:buChar char="§"/>
            </a:pPr>
            <a:r>
              <a:rPr lang="en-US" sz="2000" dirty="0" smtClean="0"/>
              <a:t>Tampering or collisions need to be addressed by:</a:t>
            </a:r>
          </a:p>
          <a:p>
            <a:pPr marL="800100" lvl="1" indent="-342900">
              <a:spcBef>
                <a:spcPts val="600"/>
              </a:spcBef>
              <a:buFont typeface="Courier New" panose="02070309020205020404" pitchFamily="49" charset="0"/>
              <a:buChar char="o"/>
            </a:pPr>
            <a:r>
              <a:rPr lang="en-US" sz="2000" dirty="0" smtClean="0"/>
              <a:t>Better boater education and better signage</a:t>
            </a:r>
          </a:p>
          <a:p>
            <a:pPr marL="800100" lvl="1" indent="-342900">
              <a:spcBef>
                <a:spcPts val="600"/>
              </a:spcBef>
              <a:buFont typeface="Courier New" panose="02070309020205020404" pitchFamily="49" charset="0"/>
              <a:buChar char="o"/>
            </a:pPr>
            <a:r>
              <a:rPr lang="en-US" sz="2000" dirty="0" smtClean="0"/>
              <a:t>Increased distance from buoys during loitering. Buoys attract fish and fishermen.</a:t>
            </a:r>
          </a:p>
          <a:p>
            <a:pPr marL="342900" indent="-342900">
              <a:spcBef>
                <a:spcPts val="600"/>
              </a:spcBef>
              <a:buFont typeface="Wingdings" pitchFamily="2" charset="2"/>
              <a:buChar char="§"/>
            </a:pPr>
            <a:r>
              <a:rPr lang="en-US" sz="2000" dirty="0" smtClean="0"/>
              <a:t>Require plans for international maneuvering</a:t>
            </a:r>
          </a:p>
          <a:p>
            <a:pPr marL="342900" indent="-342900">
              <a:spcBef>
                <a:spcPts val="600"/>
              </a:spcBef>
              <a:buFont typeface="Wingdings" pitchFamily="2" charset="2"/>
              <a:buChar char="§"/>
            </a:pPr>
            <a:r>
              <a:rPr lang="en-US" sz="2000" dirty="0" smtClean="0"/>
              <a:t>Fast currents (i.e., “Loop Current”) should be examined with new SV3, which has more thrust</a:t>
            </a:r>
          </a:p>
          <a:p>
            <a:pPr marL="342900" indent="-342900">
              <a:spcBef>
                <a:spcPts val="600"/>
              </a:spcBef>
              <a:buFont typeface="Wingdings" pitchFamily="2" charset="2"/>
              <a:buChar char="§"/>
            </a:pPr>
            <a:r>
              <a:rPr lang="en-US" sz="2000" dirty="0" smtClean="0"/>
              <a:t>Tropical cyclone intercept studies still needed to examine data viability</a:t>
            </a:r>
            <a:endParaRPr lang="en-US" sz="2000" dirty="0"/>
          </a:p>
        </p:txBody>
      </p:sp>
      <p:sp>
        <p:nvSpPr>
          <p:cNvPr id="2" name="Slide Number Placeholder 1"/>
          <p:cNvSpPr>
            <a:spLocks noGrp="1"/>
          </p:cNvSpPr>
          <p:nvPr>
            <p:ph type="sldNum" sz="quarter" idx="12"/>
          </p:nvPr>
        </p:nvSpPr>
        <p:spPr/>
        <p:txBody>
          <a:bodyPr/>
          <a:lstStyle/>
          <a:p>
            <a:fld id="{87A80742-E3CF-41A9-8D59-D8824802E221}" type="slidenum">
              <a:rPr lang="en-US" smtClean="0"/>
              <a:t>31</a:t>
            </a:fld>
            <a:endParaRPr lang="en-US" dirty="0"/>
          </a:p>
        </p:txBody>
      </p:sp>
    </p:spTree>
    <p:extLst>
      <p:ext uri="{BB962C8B-B14F-4D97-AF65-F5344CB8AC3E}">
        <p14:creationId xmlns:p14="http://schemas.microsoft.com/office/powerpoint/2010/main" val="24315778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A80742-E3CF-41A9-8D59-D8824802E221}" type="slidenum">
              <a:rPr lang="en-US" smtClean="0"/>
              <a:t>32</a:t>
            </a:fld>
            <a:endParaRPr lang="en-US"/>
          </a:p>
        </p:txBody>
      </p:sp>
      <p:sp>
        <p:nvSpPr>
          <p:cNvPr id="3" name="Text Box 2"/>
          <p:cNvSpPr txBox="1">
            <a:spLocks noChangeArrowheads="1"/>
          </p:cNvSpPr>
          <p:nvPr/>
        </p:nvSpPr>
        <p:spPr bwMode="auto">
          <a:xfrm>
            <a:off x="661481" y="1942290"/>
            <a:ext cx="11011710" cy="461665"/>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smtClean="0">
                <a:solidFill>
                  <a:srgbClr val="C00000"/>
                </a:solidFill>
              </a:rPr>
              <a:t>Bonus slides, not in main talk</a:t>
            </a:r>
            <a:endParaRPr lang="en-US" sz="2400" b="1" dirty="0">
              <a:solidFill>
                <a:srgbClr val="C00000"/>
              </a:solidFill>
            </a:endParaRPr>
          </a:p>
        </p:txBody>
      </p:sp>
    </p:spTree>
    <p:extLst>
      <p:ext uri="{BB962C8B-B14F-4D97-AF65-F5344CB8AC3E}">
        <p14:creationId xmlns:p14="http://schemas.microsoft.com/office/powerpoint/2010/main" val="2757516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3637" y="1547812"/>
            <a:ext cx="7324725" cy="3762375"/>
          </a:xfrm>
          <a:prstGeom prst="rect">
            <a:avLst/>
          </a:prstGeom>
        </p:spPr>
      </p:pic>
    </p:spTree>
    <p:extLst>
      <p:ext uri="{BB962C8B-B14F-4D97-AF65-F5344CB8AC3E}">
        <p14:creationId xmlns:p14="http://schemas.microsoft.com/office/powerpoint/2010/main" val="3148519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86025" y="1585912"/>
            <a:ext cx="7219950" cy="3686175"/>
          </a:xfrm>
          <a:prstGeom prst="rect">
            <a:avLst/>
          </a:prstGeom>
        </p:spPr>
      </p:pic>
    </p:spTree>
    <p:extLst>
      <p:ext uri="{BB962C8B-B14F-4D97-AF65-F5344CB8AC3E}">
        <p14:creationId xmlns:p14="http://schemas.microsoft.com/office/powerpoint/2010/main" val="3292125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9837" y="1590675"/>
            <a:ext cx="7172325" cy="3676650"/>
          </a:xfrm>
          <a:prstGeom prst="rect">
            <a:avLst/>
          </a:prstGeom>
        </p:spPr>
      </p:pic>
    </p:spTree>
    <p:extLst>
      <p:ext uri="{BB962C8B-B14F-4D97-AF65-F5344CB8AC3E}">
        <p14:creationId xmlns:p14="http://schemas.microsoft.com/office/powerpoint/2010/main" val="1923279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5550" y="1590675"/>
            <a:ext cx="7200900" cy="3676650"/>
          </a:xfrm>
          <a:prstGeom prst="rect">
            <a:avLst/>
          </a:prstGeom>
        </p:spPr>
      </p:pic>
    </p:spTree>
    <p:extLst>
      <p:ext uri="{BB962C8B-B14F-4D97-AF65-F5344CB8AC3E}">
        <p14:creationId xmlns:p14="http://schemas.microsoft.com/office/powerpoint/2010/main" val="1187499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847849" y="152401"/>
            <a:ext cx="9280593" cy="4308872"/>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a:t>Previous O&amp;M field programs</a:t>
            </a:r>
          </a:p>
          <a:p>
            <a:pPr marL="342900" indent="-342900">
              <a:lnSpc>
                <a:spcPct val="90000"/>
              </a:lnSpc>
              <a:spcBef>
                <a:spcPct val="50000"/>
              </a:spcBef>
              <a:buFont typeface="Wingdings" pitchFamily="2" charset="2"/>
              <a:buChar char="§"/>
            </a:pPr>
            <a:r>
              <a:rPr lang="en-US" sz="2000" dirty="0"/>
              <a:t>Pacific Crossing (</a:t>
            </a:r>
            <a:r>
              <a:rPr lang="en-US" sz="2000" dirty="0" err="1"/>
              <a:t>PacX</a:t>
            </a:r>
            <a:r>
              <a:rPr lang="en-US" sz="2000" dirty="0"/>
              <a:t>) project with 4 WGs, including one in cat 3 TC Freda (2012). Documented by </a:t>
            </a:r>
            <a:r>
              <a:rPr lang="en-US" sz="2000" dirty="0" err="1"/>
              <a:t>Lenain</a:t>
            </a:r>
            <a:r>
              <a:rPr lang="en-US" sz="2000" dirty="0"/>
              <a:t> and Melville (2014) in Oct. issue </a:t>
            </a:r>
            <a:r>
              <a:rPr lang="en-US" sz="2000" i="1" dirty="0"/>
              <a:t>J. Atmos. Oceanic Technol.</a:t>
            </a:r>
          </a:p>
          <a:p>
            <a:pPr marL="342900" indent="-342900">
              <a:lnSpc>
                <a:spcPct val="90000"/>
              </a:lnSpc>
              <a:spcBef>
                <a:spcPct val="50000"/>
              </a:spcBef>
              <a:buFont typeface="Wingdings" pitchFamily="2" charset="2"/>
              <a:buChar char="§"/>
            </a:pPr>
            <a:r>
              <a:rPr lang="en-US" sz="2000" dirty="0"/>
              <a:t>Salinity Processes in the Upper Ocean Regional Study (SPURS)</a:t>
            </a:r>
          </a:p>
          <a:p>
            <a:pPr marL="342900" indent="-342900">
              <a:lnSpc>
                <a:spcPct val="90000"/>
              </a:lnSpc>
              <a:spcBef>
                <a:spcPct val="50000"/>
              </a:spcBef>
              <a:buFont typeface="Wingdings" pitchFamily="2" charset="2"/>
              <a:buChar char="§"/>
            </a:pPr>
            <a:r>
              <a:rPr lang="en-US" sz="2000" dirty="0"/>
              <a:t>Robotic Exploration of Ocean Fronts</a:t>
            </a:r>
          </a:p>
          <a:p>
            <a:pPr marL="342900" indent="-342900">
              <a:lnSpc>
                <a:spcPct val="90000"/>
              </a:lnSpc>
              <a:spcBef>
                <a:spcPct val="50000"/>
              </a:spcBef>
              <a:buFont typeface="Wingdings" pitchFamily="2" charset="2"/>
              <a:buChar char="§"/>
            </a:pPr>
            <a:r>
              <a:rPr lang="en-US" sz="2000" dirty="0"/>
              <a:t>Other </a:t>
            </a:r>
            <a:r>
              <a:rPr lang="en-US" sz="2000" dirty="0" smtClean="0"/>
              <a:t>private enterprise, NDBC, </a:t>
            </a:r>
            <a:r>
              <a:rPr lang="en-US" sz="2000" dirty="0"/>
              <a:t>and University of Southern Mississippi </a:t>
            </a:r>
            <a:r>
              <a:rPr lang="en-US" sz="2000" dirty="0" smtClean="0"/>
              <a:t>ventures</a:t>
            </a:r>
            <a:endParaRPr lang="en-US" sz="2000" dirty="0"/>
          </a:p>
          <a:p>
            <a:pPr marL="342900" indent="-342900">
              <a:lnSpc>
                <a:spcPct val="90000"/>
              </a:lnSpc>
              <a:spcBef>
                <a:spcPct val="50000"/>
              </a:spcBef>
              <a:buFont typeface="Wingdings" pitchFamily="2" charset="2"/>
              <a:buChar char="§"/>
            </a:pPr>
            <a:r>
              <a:rPr lang="en-US" sz="2000" dirty="0"/>
              <a:t>WGs have traversed 16 TCs, including Isaac (2012), Sandy (2012), and cat 5 </a:t>
            </a:r>
            <a:r>
              <a:rPr lang="en-US" sz="2000" dirty="0" err="1"/>
              <a:t>Supertyphoon</a:t>
            </a:r>
            <a:r>
              <a:rPr lang="en-US" sz="2000" dirty="0"/>
              <a:t> </a:t>
            </a:r>
            <a:r>
              <a:rPr lang="en-US" sz="2000" dirty="0" err="1"/>
              <a:t>Rammasun</a:t>
            </a:r>
            <a:r>
              <a:rPr lang="en-US" sz="2000" dirty="0"/>
              <a:t> (2014) </a:t>
            </a:r>
            <a:endParaRPr lang="en-US" sz="2000" dirty="0" smtClean="0"/>
          </a:p>
          <a:p>
            <a:pPr marL="342900" indent="-342900">
              <a:lnSpc>
                <a:spcPct val="90000"/>
              </a:lnSpc>
              <a:spcBef>
                <a:spcPct val="50000"/>
              </a:spcBef>
              <a:buFont typeface="Wingdings" pitchFamily="2" charset="2"/>
              <a:buChar char="§"/>
            </a:pPr>
            <a:r>
              <a:rPr lang="en-US" sz="2000" dirty="0" err="1" smtClean="0"/>
              <a:t>Youtube</a:t>
            </a:r>
            <a:r>
              <a:rPr lang="en-US" sz="2000" dirty="0" smtClean="0"/>
              <a:t> video in Hurricane </a:t>
            </a:r>
            <a:r>
              <a:rPr lang="en-US" sz="2000" dirty="0" err="1"/>
              <a:t>I</a:t>
            </a:r>
            <a:r>
              <a:rPr lang="en-US" sz="2000" dirty="0" err="1" smtClean="0"/>
              <a:t>sselle</a:t>
            </a:r>
            <a:r>
              <a:rPr lang="en-US" sz="2000" dirty="0" smtClean="0"/>
              <a:t> (2014) at </a:t>
            </a:r>
            <a:r>
              <a:rPr lang="en-US" sz="2000" dirty="0">
                <a:hlinkClick r:id="rId3"/>
              </a:rPr>
              <a:t>https://</a:t>
            </a:r>
            <a:r>
              <a:rPr lang="en-US" sz="2000" dirty="0" smtClean="0">
                <a:hlinkClick r:id="rId3"/>
              </a:rPr>
              <a:t>www.youtube.com/watch?v=e5RhkjzYbCU&amp;feature=youtu.be</a:t>
            </a:r>
            <a:r>
              <a:rPr lang="en-US" sz="2000" dirty="0" smtClean="0"/>
              <a:t> </a:t>
            </a:r>
            <a:endParaRPr lang="en-US" sz="2000" dirty="0"/>
          </a:p>
          <a:p>
            <a:pPr marL="342900" indent="-342900">
              <a:lnSpc>
                <a:spcPct val="90000"/>
              </a:lnSpc>
              <a:spcBef>
                <a:spcPct val="50000"/>
              </a:spcBef>
              <a:buFont typeface="Wingdings" pitchFamily="2" charset="2"/>
              <a:buChar char="§"/>
            </a:pPr>
            <a:endParaRPr lang="en-US" sz="2000" dirty="0"/>
          </a:p>
        </p:txBody>
      </p:sp>
      <p:sp>
        <p:nvSpPr>
          <p:cNvPr id="2" name="Slide Number Placeholder 1"/>
          <p:cNvSpPr>
            <a:spLocks noGrp="1"/>
          </p:cNvSpPr>
          <p:nvPr>
            <p:ph type="sldNum" sz="quarter" idx="12"/>
          </p:nvPr>
        </p:nvSpPr>
        <p:spPr/>
        <p:txBody>
          <a:bodyPr/>
          <a:lstStyle/>
          <a:p>
            <a:fld id="{87A80742-E3CF-41A9-8D59-D8824802E221}" type="slidenum">
              <a:rPr lang="en-US" smtClean="0"/>
              <a:t>4</a:t>
            </a:fld>
            <a:endParaRPr lang="en-US"/>
          </a:p>
        </p:txBody>
      </p:sp>
    </p:spTree>
    <p:extLst>
      <p:ext uri="{BB962C8B-B14F-4D97-AF65-F5344CB8AC3E}">
        <p14:creationId xmlns:p14="http://schemas.microsoft.com/office/powerpoint/2010/main" val="3645668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7047" y="38536"/>
            <a:ext cx="3570657" cy="523220"/>
          </a:xfrm>
          <a:prstGeom prst="rect">
            <a:avLst/>
          </a:prstGeom>
        </p:spPr>
        <p:txBody>
          <a:bodyPr wrap="none">
            <a:spAutoFit/>
          </a:bodyPr>
          <a:lstStyle/>
          <a:p>
            <a:pPr marL="342900" indent="-342900" algn="ctr">
              <a:spcBef>
                <a:spcPct val="50000"/>
              </a:spcBef>
            </a:pPr>
            <a:r>
              <a:rPr lang="en-US" sz="2800" b="1" dirty="0" smtClean="0"/>
              <a:t>Propulsion mechanism</a:t>
            </a:r>
            <a:endParaRPr lang="en-US" sz="2800" b="1" dirty="0"/>
          </a:p>
        </p:txBody>
      </p:sp>
      <p:sp>
        <p:nvSpPr>
          <p:cNvPr id="5" name="Slide Number Placeholder 4"/>
          <p:cNvSpPr>
            <a:spLocks noGrp="1"/>
          </p:cNvSpPr>
          <p:nvPr>
            <p:ph type="sldNum" sz="quarter" idx="12"/>
          </p:nvPr>
        </p:nvSpPr>
        <p:spPr/>
        <p:txBody>
          <a:bodyPr/>
          <a:lstStyle/>
          <a:p>
            <a:fld id="{87A80742-E3CF-41A9-8D59-D8824802E221}" type="slidenum">
              <a:rPr lang="en-US" smtClean="0"/>
              <a:t>5</a:t>
            </a:fld>
            <a:endParaRPr lang="en-US"/>
          </a:p>
        </p:txBody>
      </p:sp>
      <p:sp>
        <p:nvSpPr>
          <p:cNvPr id="7" name="TextBox 6"/>
          <p:cNvSpPr txBox="1"/>
          <p:nvPr/>
        </p:nvSpPr>
        <p:spPr>
          <a:xfrm>
            <a:off x="0" y="4599851"/>
            <a:ext cx="11968533" cy="2862322"/>
          </a:xfrm>
          <a:prstGeom prst="rect">
            <a:avLst/>
          </a:prstGeom>
          <a:noFill/>
        </p:spPr>
        <p:txBody>
          <a:bodyPr wrap="none" rtlCol="0">
            <a:spAutoFit/>
          </a:bodyPr>
          <a:lstStyle/>
          <a:p>
            <a:r>
              <a:rPr lang="en-US" dirty="0" smtClean="0"/>
              <a:t>The </a:t>
            </a:r>
            <a:r>
              <a:rPr lang="en-US" dirty="0"/>
              <a:t>propulsion </a:t>
            </a:r>
            <a:r>
              <a:rPr lang="en-US" dirty="0" smtClean="0"/>
              <a:t>works off </a:t>
            </a:r>
            <a:r>
              <a:rPr lang="en-US" dirty="0"/>
              <a:t>of the buoyancy of </a:t>
            </a:r>
            <a:r>
              <a:rPr lang="en-US" dirty="0" smtClean="0"/>
              <a:t>a surface float tethered to a wing rack, </a:t>
            </a:r>
            <a:r>
              <a:rPr lang="en-US" dirty="0"/>
              <a:t>t</a:t>
            </a:r>
            <a:r>
              <a:rPr lang="en-US" dirty="0" smtClean="0"/>
              <a:t>he smaller amplitude of the</a:t>
            </a:r>
          </a:p>
          <a:p>
            <a:r>
              <a:rPr lang="en-US" dirty="0" smtClean="0"/>
              <a:t>wave motion 6 m below, and a switch on the wings from the wave crests rising and falling. The </a:t>
            </a:r>
            <a:r>
              <a:rPr lang="en-US" dirty="0"/>
              <a:t>up and down </a:t>
            </a:r>
            <a:r>
              <a:rPr lang="en-US" dirty="0" smtClean="0"/>
              <a:t>motion</a:t>
            </a:r>
          </a:p>
          <a:p>
            <a:r>
              <a:rPr lang="en-US" dirty="0" smtClean="0"/>
              <a:t>of </a:t>
            </a:r>
            <a:r>
              <a:rPr lang="en-US" dirty="0"/>
              <a:t>the wing system </a:t>
            </a:r>
            <a:r>
              <a:rPr lang="en-US" dirty="0" smtClean="0"/>
              <a:t>creates propulsion, pulling </a:t>
            </a:r>
            <a:r>
              <a:rPr lang="en-US" dirty="0"/>
              <a:t>the float by its </a:t>
            </a:r>
            <a:r>
              <a:rPr lang="en-US" dirty="0" smtClean="0"/>
              <a:t>tether, in a synergistic feedback.</a:t>
            </a:r>
            <a:endParaRPr lang="en-US" dirty="0" smtClean="0"/>
          </a:p>
          <a:p>
            <a:endParaRPr lang="en-US" dirty="0" smtClean="0"/>
          </a:p>
          <a:p>
            <a:r>
              <a:rPr lang="en-US" dirty="0" smtClean="0"/>
              <a:t>Typical translation </a:t>
            </a:r>
            <a:r>
              <a:rPr lang="en-US" dirty="0"/>
              <a:t>speed range </a:t>
            </a:r>
            <a:r>
              <a:rPr lang="en-US" dirty="0" smtClean="0"/>
              <a:t>was </a:t>
            </a:r>
            <a:r>
              <a:rPr lang="en-US" dirty="0"/>
              <a:t>0.25-1 ms</a:t>
            </a:r>
            <a:r>
              <a:rPr lang="en-US" baseline="30000" dirty="0"/>
              <a:t>-1</a:t>
            </a:r>
            <a:r>
              <a:rPr lang="en-US" dirty="0"/>
              <a:t>, with an average of 0.5 ms</a:t>
            </a:r>
            <a:r>
              <a:rPr lang="en-US" baseline="30000" dirty="0"/>
              <a:t>-1</a:t>
            </a:r>
            <a:r>
              <a:rPr lang="en-US" dirty="0"/>
              <a:t> </a:t>
            </a:r>
            <a:r>
              <a:rPr lang="en-US" dirty="0" smtClean="0"/>
              <a:t>. Proportional to buoyancy force,</a:t>
            </a:r>
          </a:p>
          <a:p>
            <a:r>
              <a:rPr lang="en-US" dirty="0" smtClean="0"/>
              <a:t>generally faster for higher waves. Propulsion of 0.25 </a:t>
            </a:r>
            <a:r>
              <a:rPr lang="en-US" dirty="0"/>
              <a:t>ms</a:t>
            </a:r>
            <a:r>
              <a:rPr lang="en-US" baseline="30000" dirty="0"/>
              <a:t>-1</a:t>
            </a:r>
            <a:r>
              <a:rPr lang="en-US" dirty="0" smtClean="0"/>
              <a:t> happens even with low-wind “ripples”, but drifting can occur if calm.</a:t>
            </a:r>
          </a:p>
          <a:p>
            <a:endParaRPr lang="en-US" dirty="0"/>
          </a:p>
          <a:p>
            <a:r>
              <a:rPr lang="en-US" dirty="0" smtClean="0"/>
              <a:t>Also need to consider and monitor currents, because </a:t>
            </a:r>
            <a:r>
              <a:rPr lang="en-US" dirty="0"/>
              <a:t>forward motion can be challenging </a:t>
            </a:r>
            <a:r>
              <a:rPr lang="en-US" dirty="0" smtClean="0"/>
              <a:t>around </a:t>
            </a:r>
            <a:r>
              <a:rPr lang="en-US" dirty="0"/>
              <a:t>currents faster than 1 ms</a:t>
            </a:r>
            <a:r>
              <a:rPr lang="en-US" baseline="30000" dirty="0"/>
              <a:t>-1</a:t>
            </a:r>
            <a:r>
              <a:rPr lang="en-US" dirty="0" smtClean="0"/>
              <a:t> </a:t>
            </a:r>
          </a:p>
          <a:p>
            <a:endParaRPr lang="en-US" dirty="0"/>
          </a:p>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075" r="-8075"/>
          <a:stretch/>
        </p:blipFill>
        <p:spPr>
          <a:xfrm>
            <a:off x="731520" y="867827"/>
            <a:ext cx="5486400" cy="3425952"/>
          </a:xfrm>
          <a:prstGeom prst="rect">
            <a:avLst/>
          </a:prstGeom>
        </p:spPr>
      </p:pic>
      <p:pic>
        <p:nvPicPr>
          <p:cNvPr id="4" name="Picture 2" descr="http://mini.physics.sunysb.edu/~marivi/TEACHING-OLD/PHY313/lib/exe/fetch.php?w=300&amp;media=lectures:deepwaterwav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320" y="915239"/>
            <a:ext cx="4307302" cy="337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979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ve_glider_images.gif"/>
          <p:cNvPicPr>
            <a:picLocks noChangeAspect="1"/>
          </p:cNvPicPr>
          <p:nvPr/>
        </p:nvPicPr>
        <p:blipFill rotWithShape="1">
          <a:blip r:embed="rId3" cstate="print"/>
          <a:srcRect l="-1175" t="5527" r="1175" b="37969"/>
          <a:stretch/>
        </p:blipFill>
        <p:spPr>
          <a:xfrm>
            <a:off x="0" y="743861"/>
            <a:ext cx="11795760" cy="4998807"/>
          </a:xfrm>
          <a:prstGeom prst="rect">
            <a:avLst/>
          </a:prstGeom>
          <a:solidFill>
            <a:srgbClr val="FFFFCC"/>
          </a:solidFill>
        </p:spPr>
      </p:pic>
      <p:sp>
        <p:nvSpPr>
          <p:cNvPr id="2" name="Slide Number Placeholder 1"/>
          <p:cNvSpPr>
            <a:spLocks noGrp="1"/>
          </p:cNvSpPr>
          <p:nvPr>
            <p:ph type="sldNum" sz="quarter" idx="12"/>
          </p:nvPr>
        </p:nvSpPr>
        <p:spPr/>
        <p:txBody>
          <a:bodyPr/>
          <a:lstStyle/>
          <a:p>
            <a:fld id="{87A80742-E3CF-41A9-8D59-D8824802E221}" type="slidenum">
              <a:rPr lang="en-US" smtClean="0"/>
              <a:t>6</a:t>
            </a:fld>
            <a:endParaRPr lang="en-US"/>
          </a:p>
        </p:txBody>
      </p:sp>
      <p:sp>
        <p:nvSpPr>
          <p:cNvPr id="3" name="Rectangle 2"/>
          <p:cNvSpPr/>
          <p:nvPr/>
        </p:nvSpPr>
        <p:spPr>
          <a:xfrm>
            <a:off x="4314235" y="130179"/>
            <a:ext cx="2649123" cy="523220"/>
          </a:xfrm>
          <a:prstGeom prst="rect">
            <a:avLst/>
          </a:prstGeom>
        </p:spPr>
        <p:txBody>
          <a:bodyPr wrap="none">
            <a:spAutoFit/>
          </a:bodyPr>
          <a:lstStyle/>
          <a:p>
            <a:pPr marL="342900" indent="-342900" algn="ctr">
              <a:spcBef>
                <a:spcPct val="50000"/>
              </a:spcBef>
            </a:pPr>
            <a:r>
              <a:rPr lang="en-US" sz="2800" b="1" dirty="0" smtClean="0"/>
              <a:t>Wave Glider SV2</a:t>
            </a:r>
            <a:endParaRPr lang="en-US" sz="2800" b="1" dirty="0"/>
          </a:p>
        </p:txBody>
      </p:sp>
    </p:spTree>
    <p:extLst>
      <p:ext uri="{BB962C8B-B14F-4D97-AF65-F5344CB8AC3E}">
        <p14:creationId xmlns:p14="http://schemas.microsoft.com/office/powerpoint/2010/main" val="731560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654" y="0"/>
            <a:ext cx="9144000" cy="6858000"/>
          </a:xfrm>
          <a:prstGeom prst="rect">
            <a:avLst/>
          </a:prstGeom>
        </p:spPr>
      </p:pic>
      <p:sp>
        <p:nvSpPr>
          <p:cNvPr id="3" name="Rectangle 2"/>
          <p:cNvSpPr/>
          <p:nvPr/>
        </p:nvSpPr>
        <p:spPr>
          <a:xfrm>
            <a:off x="1461654" y="158234"/>
            <a:ext cx="4066883" cy="1615827"/>
          </a:xfrm>
          <a:prstGeom prst="rect">
            <a:avLst/>
          </a:prstGeom>
        </p:spPr>
        <p:txBody>
          <a:bodyPr wrap="none">
            <a:spAutoFit/>
          </a:bodyPr>
          <a:lstStyle/>
          <a:p>
            <a:pPr marL="342900" indent="-342900" algn="ctr">
              <a:spcBef>
                <a:spcPct val="50000"/>
              </a:spcBef>
            </a:pPr>
            <a:r>
              <a:rPr lang="en-US" b="1" dirty="0" smtClean="0"/>
              <a:t>One of three WGs on R/V Tommy Munro</a:t>
            </a:r>
          </a:p>
          <a:p>
            <a:pPr marL="342900" indent="-342900" algn="ctr">
              <a:spcBef>
                <a:spcPct val="50000"/>
              </a:spcBef>
            </a:pPr>
            <a:r>
              <a:rPr lang="en-US" b="1" dirty="0" smtClean="0"/>
              <a:t>Pre-deployment, Biloxi, MS </a:t>
            </a:r>
          </a:p>
          <a:p>
            <a:pPr marL="342900" indent="-342900" algn="ctr">
              <a:spcBef>
                <a:spcPct val="50000"/>
              </a:spcBef>
            </a:pPr>
            <a:r>
              <a:rPr lang="en-US" b="1" dirty="0" smtClean="0"/>
              <a:t>Aug. 25, 2014</a:t>
            </a:r>
          </a:p>
          <a:p>
            <a:pPr marL="342900" indent="-342900" algn="ctr">
              <a:spcBef>
                <a:spcPct val="50000"/>
              </a:spcBef>
            </a:pPr>
            <a:r>
              <a:rPr lang="en-US" b="1" dirty="0" smtClean="0"/>
              <a:t>Launched 37 km offshore</a:t>
            </a:r>
            <a:endParaRPr lang="en-US" b="1" dirty="0"/>
          </a:p>
        </p:txBody>
      </p:sp>
      <p:sp>
        <p:nvSpPr>
          <p:cNvPr id="4" name="Slide Number Placeholder 3"/>
          <p:cNvSpPr>
            <a:spLocks noGrp="1"/>
          </p:cNvSpPr>
          <p:nvPr>
            <p:ph type="sldNum" sz="quarter" idx="12"/>
          </p:nvPr>
        </p:nvSpPr>
        <p:spPr/>
        <p:txBody>
          <a:bodyPr/>
          <a:lstStyle/>
          <a:p>
            <a:fld id="{87A80742-E3CF-41A9-8D59-D8824802E221}" type="slidenum">
              <a:rPr lang="en-US" smtClean="0"/>
              <a:t>7</a:t>
            </a:fld>
            <a:endParaRPr lang="en-US"/>
          </a:p>
        </p:txBody>
      </p:sp>
    </p:spTree>
    <p:extLst>
      <p:ext uri="{BB962C8B-B14F-4D97-AF65-F5344CB8AC3E}">
        <p14:creationId xmlns:p14="http://schemas.microsoft.com/office/powerpoint/2010/main" val="3235894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Slide Number Placeholder 2"/>
          <p:cNvSpPr>
            <a:spLocks noGrp="1"/>
          </p:cNvSpPr>
          <p:nvPr>
            <p:ph type="sldNum" sz="quarter" idx="12"/>
          </p:nvPr>
        </p:nvSpPr>
        <p:spPr/>
        <p:txBody>
          <a:bodyPr/>
          <a:lstStyle/>
          <a:p>
            <a:fld id="{87A80742-E3CF-41A9-8D59-D8824802E221}" type="slidenum">
              <a:rPr lang="en-US" smtClean="0"/>
              <a:t>8</a:t>
            </a:fld>
            <a:endParaRPr lang="en-US"/>
          </a:p>
        </p:txBody>
      </p:sp>
      <p:sp>
        <p:nvSpPr>
          <p:cNvPr id="4" name="Rectangle 3"/>
          <p:cNvSpPr/>
          <p:nvPr/>
        </p:nvSpPr>
        <p:spPr>
          <a:xfrm>
            <a:off x="2083616" y="158234"/>
            <a:ext cx="2822952" cy="369332"/>
          </a:xfrm>
          <a:prstGeom prst="rect">
            <a:avLst/>
          </a:prstGeom>
        </p:spPr>
        <p:txBody>
          <a:bodyPr wrap="none">
            <a:spAutoFit/>
          </a:bodyPr>
          <a:lstStyle/>
          <a:p>
            <a:pPr marL="342900" indent="-342900" algn="ctr">
              <a:spcBef>
                <a:spcPct val="50000"/>
              </a:spcBef>
            </a:pPr>
            <a:r>
              <a:rPr lang="en-US" b="1" dirty="0" smtClean="0"/>
              <a:t>A WG about to be launched</a:t>
            </a:r>
          </a:p>
        </p:txBody>
      </p:sp>
    </p:spTree>
    <p:extLst>
      <p:ext uri="{BB962C8B-B14F-4D97-AF65-F5344CB8AC3E}">
        <p14:creationId xmlns:p14="http://schemas.microsoft.com/office/powerpoint/2010/main" val="3405507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847849" y="152401"/>
            <a:ext cx="10010167" cy="4031873"/>
          </a:xfrm>
          <a:prstGeom prst="rect">
            <a:avLst/>
          </a:prstGeom>
          <a:noFill/>
          <a:ln w="9525">
            <a:noFill/>
            <a:miter lim="800000"/>
            <a:headEnd/>
            <a:tailEnd/>
          </a:ln>
          <a:effectLst/>
        </p:spPr>
        <p:txBody>
          <a:bodyPr wrap="square">
            <a:spAutoFit/>
          </a:bodyPr>
          <a:lstStyle/>
          <a:p>
            <a:pPr marL="342900" indent="-342900" algn="ctr">
              <a:spcBef>
                <a:spcPct val="50000"/>
              </a:spcBef>
            </a:pPr>
            <a:r>
              <a:rPr lang="en-US" sz="2400" b="1" dirty="0" smtClean="0"/>
              <a:t>Research goal</a:t>
            </a:r>
            <a:endParaRPr lang="en-US" sz="2400" b="1" dirty="0"/>
          </a:p>
          <a:p>
            <a:pPr marL="342900" indent="-342900">
              <a:lnSpc>
                <a:spcPct val="90000"/>
              </a:lnSpc>
              <a:spcBef>
                <a:spcPct val="50000"/>
              </a:spcBef>
              <a:buFont typeface="Wingdings" pitchFamily="2" charset="2"/>
              <a:buChar char="§"/>
            </a:pPr>
            <a:r>
              <a:rPr lang="en-US" sz="2000" dirty="0" smtClean="0"/>
              <a:t>Primary goal - Intercept of Gulf of Mexico tropical cyclone by one or more WGs in 2014</a:t>
            </a:r>
            <a:endParaRPr lang="en-US" sz="2000" i="1" dirty="0"/>
          </a:p>
          <a:p>
            <a:pPr marL="342900" indent="-342900">
              <a:lnSpc>
                <a:spcPct val="90000"/>
              </a:lnSpc>
              <a:spcBef>
                <a:spcPct val="50000"/>
              </a:spcBef>
              <a:buFont typeface="Wingdings" pitchFamily="2" charset="2"/>
              <a:buChar char="§"/>
            </a:pPr>
            <a:r>
              <a:rPr lang="en-US" sz="2000" dirty="0" smtClean="0"/>
              <a:t>Other goals – </a:t>
            </a:r>
          </a:p>
          <a:p>
            <a:pPr marL="800100" lvl="1" indent="-342900">
              <a:lnSpc>
                <a:spcPct val="90000"/>
              </a:lnSpc>
              <a:spcBef>
                <a:spcPct val="50000"/>
              </a:spcBef>
              <a:buFont typeface="Courier New" panose="02070309020205020404" pitchFamily="49" charset="0"/>
              <a:buChar char="o"/>
            </a:pPr>
            <a:r>
              <a:rPr lang="en-US" sz="2000" dirty="0" smtClean="0"/>
              <a:t>Validation of instruments by loitering around buoys</a:t>
            </a:r>
          </a:p>
          <a:p>
            <a:pPr marL="800100" lvl="1" indent="-342900">
              <a:lnSpc>
                <a:spcPct val="90000"/>
              </a:lnSpc>
              <a:spcBef>
                <a:spcPct val="50000"/>
              </a:spcBef>
              <a:buFont typeface="Courier New" panose="02070309020205020404" pitchFamily="49" charset="0"/>
              <a:buChar char="o"/>
            </a:pPr>
            <a:r>
              <a:rPr lang="en-US" sz="2000" dirty="0" smtClean="0"/>
              <a:t>Proof of concept for providing data in regions lacking buoys</a:t>
            </a:r>
          </a:p>
          <a:p>
            <a:pPr marL="800100" lvl="1" indent="-342900">
              <a:lnSpc>
                <a:spcPct val="90000"/>
              </a:lnSpc>
              <a:spcBef>
                <a:spcPct val="50000"/>
              </a:spcBef>
              <a:buFont typeface="Courier New" panose="02070309020205020404" pitchFamily="49" charset="0"/>
              <a:buChar char="o"/>
            </a:pPr>
            <a:r>
              <a:rPr lang="en-US" sz="2000" dirty="0" smtClean="0"/>
              <a:t>Understanding maneuverability capabilities and limitations</a:t>
            </a:r>
          </a:p>
          <a:p>
            <a:pPr marL="342900" indent="-342900">
              <a:lnSpc>
                <a:spcPct val="90000"/>
              </a:lnSpc>
              <a:spcBef>
                <a:spcPct val="50000"/>
              </a:spcBef>
              <a:buFont typeface="Wingdings" pitchFamily="2" charset="2"/>
              <a:buChar char="§"/>
            </a:pPr>
            <a:r>
              <a:rPr lang="en-US" sz="2000" dirty="0" smtClean="0"/>
              <a:t>No tropical cyclones in Gulf of Mexico in 2014, but demonstrated maneuverability and pre-deployment capabilities on northern fringe of Tropical Storm Hanna when it formed in Caribbean Sea</a:t>
            </a:r>
            <a:endParaRPr lang="en-US" sz="2000" dirty="0"/>
          </a:p>
          <a:p>
            <a:pPr>
              <a:lnSpc>
                <a:spcPct val="90000"/>
              </a:lnSpc>
              <a:spcBef>
                <a:spcPct val="50000"/>
              </a:spcBef>
            </a:pPr>
            <a:endParaRPr lang="en-US" sz="2000" dirty="0"/>
          </a:p>
        </p:txBody>
      </p:sp>
      <p:sp>
        <p:nvSpPr>
          <p:cNvPr id="2" name="Slide Number Placeholder 1"/>
          <p:cNvSpPr>
            <a:spLocks noGrp="1"/>
          </p:cNvSpPr>
          <p:nvPr>
            <p:ph type="sldNum" sz="quarter" idx="12"/>
          </p:nvPr>
        </p:nvSpPr>
        <p:spPr/>
        <p:txBody>
          <a:bodyPr/>
          <a:lstStyle/>
          <a:p>
            <a:fld id="{87A80742-E3CF-41A9-8D59-D8824802E221}" type="slidenum">
              <a:rPr lang="en-US" smtClean="0"/>
              <a:t>9</a:t>
            </a:fld>
            <a:endParaRPr lang="en-US"/>
          </a:p>
        </p:txBody>
      </p:sp>
    </p:spTree>
    <p:extLst>
      <p:ext uri="{BB962C8B-B14F-4D97-AF65-F5344CB8AC3E}">
        <p14:creationId xmlns:p14="http://schemas.microsoft.com/office/powerpoint/2010/main" val="15551953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3207</TotalTime>
  <Words>2129</Words>
  <Application>Microsoft Office PowerPoint</Application>
  <PresentationFormat>Widescreen</PresentationFormat>
  <Paragraphs>320</Paragraphs>
  <Slides>36</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Courier New</vt:lpstr>
      <vt:lpstr>Wingdings</vt:lpstr>
      <vt:lpstr>Office Theme</vt:lpstr>
      <vt:lpstr>A Review of the 2014 Gulf of Mexico Wave Glider® Field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dc:creator>
  <cp:lastModifiedBy>fitz</cp:lastModifiedBy>
  <cp:revision>73</cp:revision>
  <dcterms:created xsi:type="dcterms:W3CDTF">2015-02-22T01:53:50Z</dcterms:created>
  <dcterms:modified xsi:type="dcterms:W3CDTF">2015-02-28T05:37:56Z</dcterms:modified>
</cp:coreProperties>
</file>